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Lst>
  <p:sldSz cx="18288000" cy="10287000"/>
  <p:notesSz cx="6858000" cy="9144000"/>
  <p:embeddedFontLst>
    <p:embeddedFont>
      <p:font typeface="Comic Sans Bold" panose="020B0604020202020204" charset="0"/>
      <p:regular r:id="rId21"/>
    </p:embeddedFont>
    <p:embeddedFont>
      <p:font typeface="Poppins" panose="00000500000000000000" pitchFamily="2" charset="0"/>
      <p:regular r:id="rId22"/>
    </p:embeddedFont>
    <p:embeddedFont>
      <p:font typeface="Poppins Bold" panose="00000800000000000000" charset="0"/>
      <p:regular r:id="rId23"/>
    </p:embeddedFont>
    <p:embeddedFont>
      <p:font typeface="Poppins Semi-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1403" autoAdjust="0"/>
  </p:normalViewPr>
  <p:slideViewPr>
    <p:cSldViewPr>
      <p:cViewPr varScale="1">
        <p:scale>
          <a:sx n="54" d="100"/>
          <a:sy n="54" d="100"/>
        </p:scale>
        <p:origin x="173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0" y="-38099"/>
            <a:ext cx="18288000" cy="10363200"/>
          </a:xfrm>
          <a:custGeom>
            <a:avLst/>
            <a:gdLst/>
            <a:ahLst/>
            <a:cxnLst/>
            <a:rect l="l" t="t" r="r" b="b"/>
            <a:pathLst>
              <a:path w="20666741" h="12369199">
                <a:moveTo>
                  <a:pt x="0" y="0"/>
                </a:moveTo>
                <a:lnTo>
                  <a:pt x="20666741" y="0"/>
                </a:lnTo>
                <a:lnTo>
                  <a:pt x="20666741" y="12369199"/>
                </a:lnTo>
                <a:lnTo>
                  <a:pt x="0" y="12369199"/>
                </a:lnTo>
                <a:lnTo>
                  <a:pt x="0" y="0"/>
                </a:lnTo>
                <a:close/>
              </a:path>
            </a:pathLst>
          </a:custGeom>
          <a:blipFill>
            <a:blip r:embed="rId2"/>
            <a:srcRect/>
            <a:stretch>
              <a:fillRect l="-9435" t="-42305" r="-3572" b="-37675"/>
            </a:stretch>
          </a:blipFill>
        </p:spPr>
      </p:sp>
      <p:sp>
        <p:nvSpPr>
          <p:cNvPr id="3" name="Freeform 3"/>
          <p:cNvSpPr/>
          <p:nvPr/>
        </p:nvSpPr>
        <p:spPr>
          <a:xfrm>
            <a:off x="12810347" y="6040739"/>
            <a:ext cx="3740226" cy="2238553"/>
          </a:xfrm>
          <a:custGeom>
            <a:avLst/>
            <a:gdLst/>
            <a:ahLst/>
            <a:cxnLst/>
            <a:rect l="l" t="t" r="r" b="b"/>
            <a:pathLst>
              <a:path w="3740226" h="2238553">
                <a:moveTo>
                  <a:pt x="0" y="0"/>
                </a:moveTo>
                <a:lnTo>
                  <a:pt x="3740226" y="0"/>
                </a:lnTo>
                <a:lnTo>
                  <a:pt x="3740226" y="2238553"/>
                </a:lnTo>
                <a:lnTo>
                  <a:pt x="0" y="2238553"/>
                </a:lnTo>
                <a:lnTo>
                  <a:pt x="0" y="0"/>
                </a:lnTo>
                <a:close/>
              </a:path>
            </a:pathLst>
          </a:custGeom>
          <a:blipFill>
            <a:blip r:embed="rId3"/>
            <a:stretch>
              <a:fillRect/>
            </a:stretch>
          </a:blipFill>
        </p:spPr>
      </p:sp>
      <p:sp>
        <p:nvSpPr>
          <p:cNvPr id="4" name="Freeform 4"/>
          <p:cNvSpPr/>
          <p:nvPr/>
        </p:nvSpPr>
        <p:spPr>
          <a:xfrm>
            <a:off x="12487704" y="1460007"/>
            <a:ext cx="4771596" cy="4580732"/>
          </a:xfrm>
          <a:custGeom>
            <a:avLst/>
            <a:gdLst/>
            <a:ahLst/>
            <a:cxnLst/>
            <a:rect l="l" t="t" r="r" b="b"/>
            <a:pathLst>
              <a:path w="4771596" h="4580732">
                <a:moveTo>
                  <a:pt x="0" y="0"/>
                </a:moveTo>
                <a:lnTo>
                  <a:pt x="4771596" y="0"/>
                </a:lnTo>
                <a:lnTo>
                  <a:pt x="4771596" y="4580732"/>
                </a:lnTo>
                <a:lnTo>
                  <a:pt x="0" y="4580732"/>
                </a:lnTo>
                <a:lnTo>
                  <a:pt x="0" y="0"/>
                </a:lnTo>
                <a:close/>
              </a:path>
            </a:pathLst>
          </a:custGeom>
          <a:blipFill>
            <a:blip r:embed="rId4"/>
            <a:stretch>
              <a:fillRect/>
            </a:stretch>
          </a:blipFill>
        </p:spPr>
      </p:sp>
      <p:sp>
        <p:nvSpPr>
          <p:cNvPr id="5" name="TextBox 5"/>
          <p:cNvSpPr txBox="1"/>
          <p:nvPr/>
        </p:nvSpPr>
        <p:spPr>
          <a:xfrm>
            <a:off x="694898" y="2392664"/>
            <a:ext cx="10331477" cy="3648075"/>
          </a:xfrm>
          <a:prstGeom prst="rect">
            <a:avLst/>
          </a:prstGeom>
        </p:spPr>
        <p:txBody>
          <a:bodyPr lIns="0" tIns="0" rIns="0" bIns="0" rtlCol="0" anchor="t">
            <a:spAutoFit/>
          </a:bodyPr>
          <a:lstStyle/>
          <a:p>
            <a:pPr algn="ctr">
              <a:lnSpc>
                <a:spcPts val="14366"/>
              </a:lnSpc>
            </a:pPr>
            <a:r>
              <a:rPr lang="en-US" sz="11971" spc="-383" dirty="0">
                <a:solidFill>
                  <a:srgbClr val="003586"/>
                </a:solidFill>
                <a:latin typeface="Comic Sans Bold"/>
              </a:rPr>
              <a:t>AWS SaaS-Sales Analysis</a:t>
            </a:r>
          </a:p>
        </p:txBody>
      </p:sp>
      <p:sp>
        <p:nvSpPr>
          <p:cNvPr id="6" name="TextBox 6"/>
          <p:cNvSpPr txBox="1"/>
          <p:nvPr/>
        </p:nvSpPr>
        <p:spPr>
          <a:xfrm>
            <a:off x="-2027258" y="9229725"/>
            <a:ext cx="10331477" cy="723900"/>
          </a:xfrm>
          <a:prstGeom prst="rect">
            <a:avLst/>
          </a:prstGeom>
        </p:spPr>
        <p:txBody>
          <a:bodyPr lIns="0" tIns="0" rIns="0" bIns="0" rtlCol="0" anchor="t">
            <a:spAutoFit/>
          </a:bodyPr>
          <a:lstStyle/>
          <a:p>
            <a:pPr algn="ctr">
              <a:lnSpc>
                <a:spcPts val="5487"/>
              </a:lnSpc>
            </a:pPr>
            <a:r>
              <a:rPr lang="en-US" sz="4573" spc="-146">
                <a:solidFill>
                  <a:srgbClr val="000000"/>
                </a:solidFill>
                <a:latin typeface="Poppins Bold"/>
              </a:rPr>
              <a:t>KEVIN PETRASAVE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1325" y="571500"/>
            <a:ext cx="17385349" cy="7122805"/>
          </a:xfrm>
          <a:custGeom>
            <a:avLst/>
            <a:gdLst/>
            <a:ahLst/>
            <a:cxnLst/>
            <a:rect l="l" t="t" r="r" b="b"/>
            <a:pathLst>
              <a:path w="17385349" h="7122805">
                <a:moveTo>
                  <a:pt x="0" y="0"/>
                </a:moveTo>
                <a:lnTo>
                  <a:pt x="17385348" y="0"/>
                </a:lnTo>
                <a:lnTo>
                  <a:pt x="17385348" y="7122806"/>
                </a:lnTo>
                <a:lnTo>
                  <a:pt x="0" y="7122806"/>
                </a:lnTo>
                <a:lnTo>
                  <a:pt x="0" y="0"/>
                </a:lnTo>
                <a:close/>
              </a:path>
            </a:pathLst>
          </a:custGeom>
          <a:blipFill>
            <a:blip r:embed="rId2"/>
            <a:stretch>
              <a:fillRect l="-915" t="-185" b="-2896"/>
            </a:stretch>
          </a:blipFill>
        </p:spPr>
      </p:sp>
      <p:sp>
        <p:nvSpPr>
          <p:cNvPr id="3" name="TextBox 2">
            <a:extLst>
              <a:ext uri="{FF2B5EF4-FFF2-40B4-BE49-F238E27FC236}">
                <a16:creationId xmlns:a16="http://schemas.microsoft.com/office/drawing/2014/main" id="{58CCE328-9718-9888-0CEF-FF8A08F58986}"/>
              </a:ext>
            </a:extLst>
          </p:cNvPr>
          <p:cNvSpPr txBox="1"/>
          <p:nvPr/>
        </p:nvSpPr>
        <p:spPr>
          <a:xfrm>
            <a:off x="1219200" y="7709993"/>
            <a:ext cx="16617474" cy="1200329"/>
          </a:xfrm>
          <a:prstGeom prst="rect">
            <a:avLst/>
          </a:prstGeom>
          <a:noFill/>
        </p:spPr>
        <p:txBody>
          <a:bodyPr wrap="square" rtlCol="0">
            <a:spAutoFit/>
          </a:bodyPr>
          <a:lstStyle/>
          <a:p>
            <a:r>
              <a:rPr lang="en-US" sz="3600" dirty="0" err="1"/>
              <a:t>Dengan</a:t>
            </a:r>
            <a:r>
              <a:rPr lang="en-US" sz="3600" dirty="0"/>
              <a:t> </a:t>
            </a:r>
            <a:r>
              <a:rPr lang="en-US" sz="3600" dirty="0" err="1"/>
              <a:t>tingginya</a:t>
            </a:r>
            <a:r>
              <a:rPr lang="en-US" sz="3600" dirty="0"/>
              <a:t> </a:t>
            </a:r>
            <a:r>
              <a:rPr lang="en-US" sz="3600" dirty="0" err="1"/>
              <a:t>diskon</a:t>
            </a:r>
            <a:r>
              <a:rPr lang="en-US" sz="3600" dirty="0"/>
              <a:t> yang </a:t>
            </a:r>
            <a:r>
              <a:rPr lang="en-US" sz="3600" dirty="0" err="1"/>
              <a:t>diberikan</a:t>
            </a:r>
            <a:r>
              <a:rPr lang="en-US" sz="3600" dirty="0"/>
              <a:t> </a:t>
            </a:r>
            <a:r>
              <a:rPr lang="en-US" sz="3600" dirty="0" err="1"/>
              <a:t>membuat</a:t>
            </a:r>
            <a:r>
              <a:rPr lang="en-US" sz="3600" dirty="0"/>
              <a:t> </a:t>
            </a:r>
            <a:r>
              <a:rPr lang="en-US" sz="3600" dirty="0" err="1"/>
              <a:t>keuntungan</a:t>
            </a:r>
            <a:r>
              <a:rPr lang="en-US" sz="3600" dirty="0"/>
              <a:t> yang </a:t>
            </a:r>
            <a:r>
              <a:rPr lang="en-US" sz="3600" dirty="0" err="1"/>
              <a:t>didapat</a:t>
            </a:r>
            <a:r>
              <a:rPr lang="en-US" sz="3600" dirty="0"/>
              <a:t> </a:t>
            </a:r>
            <a:r>
              <a:rPr lang="en-US" sz="3600" dirty="0" err="1"/>
              <a:t>menjadi</a:t>
            </a:r>
            <a:r>
              <a:rPr lang="en-US" sz="3600" dirty="0"/>
              <a:t> </a:t>
            </a:r>
            <a:r>
              <a:rPr lang="en-US" sz="3600" dirty="0" err="1"/>
              <a:t>semakin</a:t>
            </a:r>
            <a:r>
              <a:rPr lang="en-US" sz="3600" dirty="0"/>
              <a:t> </a:t>
            </a:r>
            <a:r>
              <a:rPr lang="en-US" sz="3600" dirty="0" err="1"/>
              <a:t>kecil</a:t>
            </a:r>
            <a:r>
              <a:rPr lang="en-US" sz="3600"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2252" y="2761475"/>
            <a:ext cx="17370107" cy="6860727"/>
          </a:xfrm>
          <a:custGeom>
            <a:avLst/>
            <a:gdLst/>
            <a:ahLst/>
            <a:cxnLst/>
            <a:rect l="l" t="t" r="r" b="b"/>
            <a:pathLst>
              <a:path w="17370107" h="6860727">
                <a:moveTo>
                  <a:pt x="0" y="0"/>
                </a:moveTo>
                <a:lnTo>
                  <a:pt x="17370107" y="0"/>
                </a:lnTo>
                <a:lnTo>
                  <a:pt x="17370107" y="6860727"/>
                </a:lnTo>
                <a:lnTo>
                  <a:pt x="0" y="6860727"/>
                </a:lnTo>
                <a:lnTo>
                  <a:pt x="0" y="0"/>
                </a:lnTo>
                <a:close/>
              </a:path>
            </a:pathLst>
          </a:custGeom>
          <a:blipFill>
            <a:blip r:embed="rId2"/>
            <a:stretch>
              <a:fillRect l="-801" r="-86"/>
            </a:stretch>
          </a:blipFill>
        </p:spPr>
      </p:sp>
      <p:sp>
        <p:nvSpPr>
          <p:cNvPr id="3" name="Freeform 3"/>
          <p:cNvSpPr/>
          <p:nvPr/>
        </p:nvSpPr>
        <p:spPr>
          <a:xfrm>
            <a:off x="0" y="38099"/>
            <a:ext cx="7924800" cy="2723375"/>
          </a:xfrm>
          <a:custGeom>
            <a:avLst/>
            <a:gdLst/>
            <a:ahLst/>
            <a:cxnLst/>
            <a:rect l="l" t="t" r="r" b="b"/>
            <a:pathLst>
              <a:path w="7629739" h="4935366">
                <a:moveTo>
                  <a:pt x="0" y="0"/>
                </a:moveTo>
                <a:lnTo>
                  <a:pt x="7629739" y="0"/>
                </a:lnTo>
                <a:lnTo>
                  <a:pt x="7629739" y="4935366"/>
                </a:lnTo>
                <a:lnTo>
                  <a:pt x="0" y="4935366"/>
                </a:lnTo>
                <a:lnTo>
                  <a:pt x="0" y="0"/>
                </a:lnTo>
                <a:close/>
              </a:path>
            </a:pathLst>
          </a:custGeom>
          <a:blipFill>
            <a:blip r:embed="rId3">
              <a:extLst>
                <a:ext uri="{96DAC541-7B7A-43D3-8B79-37D633B846F1}">
                  <asvg:svgBlip xmlns:asvg="http://schemas.microsoft.com/office/drawing/2016/SVG/main" r:embed="rId4"/>
                </a:ext>
              </a:extLst>
            </a:blip>
            <a:srcRect/>
            <a:stretch>
              <a:fillRect l="-1" t="-81222" r="3724"/>
            </a:stretch>
          </a:blipFill>
        </p:spPr>
      </p:sp>
      <p:sp>
        <p:nvSpPr>
          <p:cNvPr id="4" name="Freeform 4"/>
          <p:cNvSpPr/>
          <p:nvPr/>
        </p:nvSpPr>
        <p:spPr>
          <a:xfrm>
            <a:off x="9901517" y="-2467683"/>
            <a:ext cx="7548284" cy="4935366"/>
          </a:xfrm>
          <a:custGeom>
            <a:avLst/>
            <a:gdLst/>
            <a:ahLst/>
            <a:cxnLst/>
            <a:rect l="l" t="t" r="r" b="b"/>
            <a:pathLst>
              <a:path w="7629739" h="4935366">
                <a:moveTo>
                  <a:pt x="0" y="0"/>
                </a:moveTo>
                <a:lnTo>
                  <a:pt x="7629739" y="0"/>
                </a:lnTo>
                <a:lnTo>
                  <a:pt x="7629739" y="4935366"/>
                </a:lnTo>
                <a:lnTo>
                  <a:pt x="0" y="4935366"/>
                </a:lnTo>
                <a:lnTo>
                  <a:pt x="0" y="0"/>
                </a:lnTo>
                <a:close/>
              </a:path>
            </a:pathLst>
          </a:custGeom>
          <a:blipFill>
            <a:blip r:embed="rId3">
              <a:extLst>
                <a:ext uri="{96DAC541-7B7A-43D3-8B79-37D633B846F1}">
                  <asvg:svgBlip xmlns:asvg="http://schemas.microsoft.com/office/drawing/2016/SVG/main" r:embed="rId4"/>
                </a:ext>
              </a:extLst>
            </a:blip>
            <a:srcRect/>
            <a:stretch>
              <a:fillRect l="-1" t="49228" r="1010"/>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34854" y="2704193"/>
            <a:ext cx="17156393" cy="6841099"/>
          </a:xfrm>
          <a:custGeom>
            <a:avLst/>
            <a:gdLst/>
            <a:ahLst/>
            <a:cxnLst/>
            <a:rect l="l" t="t" r="r" b="b"/>
            <a:pathLst>
              <a:path w="17156393" h="6841099">
                <a:moveTo>
                  <a:pt x="0" y="0"/>
                </a:moveTo>
                <a:lnTo>
                  <a:pt x="17156393" y="0"/>
                </a:lnTo>
                <a:lnTo>
                  <a:pt x="17156393" y="6841099"/>
                </a:lnTo>
                <a:lnTo>
                  <a:pt x="0" y="6841099"/>
                </a:lnTo>
                <a:lnTo>
                  <a:pt x="0" y="0"/>
                </a:lnTo>
                <a:close/>
              </a:path>
            </a:pathLst>
          </a:custGeom>
          <a:blipFill>
            <a:blip r:embed="rId2"/>
            <a:stretch>
              <a:fillRect l="-2255" t="-454" b="-454"/>
            </a:stretch>
          </a:blipFill>
        </p:spPr>
      </p:sp>
      <p:sp>
        <p:nvSpPr>
          <p:cNvPr id="3" name="Freeform 3"/>
          <p:cNvSpPr/>
          <p:nvPr/>
        </p:nvSpPr>
        <p:spPr>
          <a:xfrm>
            <a:off x="0" y="-38100"/>
            <a:ext cx="7626574" cy="2742293"/>
          </a:xfrm>
          <a:custGeom>
            <a:avLst/>
            <a:gdLst/>
            <a:ahLst/>
            <a:cxnLst/>
            <a:rect l="l" t="t" r="r" b="b"/>
            <a:pathLst>
              <a:path w="7629739" h="4935366">
                <a:moveTo>
                  <a:pt x="0" y="0"/>
                </a:moveTo>
                <a:lnTo>
                  <a:pt x="7629739" y="0"/>
                </a:lnTo>
                <a:lnTo>
                  <a:pt x="7629739" y="4935366"/>
                </a:lnTo>
                <a:lnTo>
                  <a:pt x="0" y="4935366"/>
                </a:lnTo>
                <a:lnTo>
                  <a:pt x="0" y="0"/>
                </a:lnTo>
                <a:close/>
              </a:path>
            </a:pathLst>
          </a:custGeom>
          <a:blipFill>
            <a:blip r:embed="rId3">
              <a:extLst>
                <a:ext uri="{96DAC541-7B7A-43D3-8B79-37D633B846F1}">
                  <asvg:svgBlip xmlns:asvg="http://schemas.microsoft.com/office/drawing/2016/SVG/main" r:embed="rId4"/>
                </a:ext>
              </a:extLst>
            </a:blip>
            <a:srcRect/>
            <a:stretch>
              <a:fillRect l="-10076" t="-79972" r="10034"/>
            </a:stretch>
          </a:blipFill>
        </p:spPr>
      </p:sp>
      <p:sp>
        <p:nvSpPr>
          <p:cNvPr id="4" name="Freeform 4"/>
          <p:cNvSpPr/>
          <p:nvPr/>
        </p:nvSpPr>
        <p:spPr>
          <a:xfrm>
            <a:off x="9875967" y="-38101"/>
            <a:ext cx="8412033" cy="2552375"/>
          </a:xfrm>
          <a:custGeom>
            <a:avLst/>
            <a:gdLst/>
            <a:ahLst/>
            <a:cxnLst/>
            <a:rect l="l" t="t" r="r" b="b"/>
            <a:pathLst>
              <a:path w="8412033" h="5441400">
                <a:moveTo>
                  <a:pt x="0" y="0"/>
                </a:moveTo>
                <a:lnTo>
                  <a:pt x="8412033" y="0"/>
                </a:lnTo>
                <a:lnTo>
                  <a:pt x="8412033" y="5441400"/>
                </a:lnTo>
                <a:lnTo>
                  <a:pt x="0" y="5441400"/>
                </a:lnTo>
                <a:lnTo>
                  <a:pt x="0" y="0"/>
                </a:lnTo>
                <a:close/>
              </a:path>
            </a:pathLst>
          </a:custGeom>
          <a:blipFill>
            <a:blip r:embed="rId3">
              <a:extLst>
                <a:ext uri="{96DAC541-7B7A-43D3-8B79-37D633B846F1}">
                  <asvg:svgBlip xmlns:asvg="http://schemas.microsoft.com/office/drawing/2016/SVG/main" r:embed="rId4"/>
                </a:ext>
              </a:extLst>
            </a:blip>
            <a:srcRect/>
            <a:stretch>
              <a:fillRect t="-113190"/>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9010974" h="11729711">
                <a:moveTo>
                  <a:pt x="0" y="0"/>
                </a:moveTo>
                <a:lnTo>
                  <a:pt x="19010975" y="0"/>
                </a:lnTo>
                <a:lnTo>
                  <a:pt x="19010975" y="11729711"/>
                </a:lnTo>
                <a:lnTo>
                  <a:pt x="0" y="11729711"/>
                </a:lnTo>
                <a:lnTo>
                  <a:pt x="0" y="0"/>
                </a:lnTo>
                <a:close/>
              </a:path>
            </a:pathLst>
          </a:custGeom>
          <a:blipFill>
            <a:blip r:embed="rId2"/>
            <a:srcRect/>
            <a:stretch>
              <a:fillRect l="-1407" t="-36650" r="-2546" b="-30136"/>
            </a:stretch>
          </a:blipFill>
        </p:spPr>
      </p:sp>
      <p:sp>
        <p:nvSpPr>
          <p:cNvPr id="3" name="Freeform 3"/>
          <p:cNvSpPr/>
          <p:nvPr/>
        </p:nvSpPr>
        <p:spPr>
          <a:xfrm>
            <a:off x="373662" y="246772"/>
            <a:ext cx="17518698" cy="9697328"/>
          </a:xfrm>
          <a:custGeom>
            <a:avLst/>
            <a:gdLst/>
            <a:ahLst/>
            <a:cxnLst/>
            <a:rect l="l" t="t" r="r" b="b"/>
            <a:pathLst>
              <a:path w="17518698" h="9664960">
                <a:moveTo>
                  <a:pt x="0" y="0"/>
                </a:moveTo>
                <a:lnTo>
                  <a:pt x="17518697" y="0"/>
                </a:lnTo>
                <a:lnTo>
                  <a:pt x="17518697" y="9664960"/>
                </a:lnTo>
                <a:lnTo>
                  <a:pt x="0" y="9664960"/>
                </a:lnTo>
                <a:lnTo>
                  <a:pt x="0" y="0"/>
                </a:lnTo>
                <a:close/>
              </a:path>
            </a:pathLst>
          </a:custGeom>
          <a:blipFill>
            <a:blip r:embed="rId3"/>
            <a:stretch>
              <a:fillRect l="-8117" t="-744" r="-4279"/>
            </a:stretch>
          </a:blipFill>
        </p:spPr>
      </p:sp>
      <p:sp>
        <p:nvSpPr>
          <p:cNvPr id="4" name="TextBox 3">
            <a:extLst>
              <a:ext uri="{FF2B5EF4-FFF2-40B4-BE49-F238E27FC236}">
                <a16:creationId xmlns:a16="http://schemas.microsoft.com/office/drawing/2014/main" id="{A90BE464-EBC6-3B66-70F6-0C81E9A54D0A}"/>
              </a:ext>
            </a:extLst>
          </p:cNvPr>
          <p:cNvSpPr txBox="1"/>
          <p:nvPr/>
        </p:nvSpPr>
        <p:spPr>
          <a:xfrm>
            <a:off x="838200" y="8039100"/>
            <a:ext cx="1752600" cy="369332"/>
          </a:xfrm>
          <a:prstGeom prst="rect">
            <a:avLst/>
          </a:prstGeom>
          <a:noFill/>
        </p:spPr>
        <p:txBody>
          <a:bodyPr wrap="square" rtlCol="0">
            <a:spAutoFit/>
          </a:bodyPr>
          <a:lstStyle/>
          <a:p>
            <a:r>
              <a:rPr lang="en-US" dirty="0">
                <a:solidFill>
                  <a:srgbClr val="FF0000"/>
                </a:solidFill>
                <a:latin typeface="Poppins Semi-Bold" panose="020B0604020202020204" charset="0"/>
                <a:cs typeface="Poppins Semi-Bold" panose="020B0604020202020204" charset="0"/>
              </a:rPr>
              <a:t>Red: Loss</a:t>
            </a:r>
          </a:p>
        </p:txBody>
      </p:sp>
      <p:sp>
        <p:nvSpPr>
          <p:cNvPr id="5" name="TextBox 4">
            <a:extLst>
              <a:ext uri="{FF2B5EF4-FFF2-40B4-BE49-F238E27FC236}">
                <a16:creationId xmlns:a16="http://schemas.microsoft.com/office/drawing/2014/main" id="{2A5ACC45-E79E-1E1F-B835-6038CAA3F7FC}"/>
              </a:ext>
            </a:extLst>
          </p:cNvPr>
          <p:cNvSpPr txBox="1"/>
          <p:nvPr/>
        </p:nvSpPr>
        <p:spPr>
          <a:xfrm>
            <a:off x="838200" y="8433085"/>
            <a:ext cx="1752600" cy="369332"/>
          </a:xfrm>
          <a:prstGeom prst="rect">
            <a:avLst/>
          </a:prstGeom>
          <a:noFill/>
        </p:spPr>
        <p:txBody>
          <a:bodyPr wrap="square" rtlCol="0">
            <a:spAutoFit/>
          </a:bodyPr>
          <a:lstStyle/>
          <a:p>
            <a:r>
              <a:rPr lang="en-US" dirty="0">
                <a:solidFill>
                  <a:srgbClr val="0070C0"/>
                </a:solidFill>
                <a:latin typeface="Poppins Semi-Bold" panose="020B0604020202020204" charset="0"/>
                <a:cs typeface="Poppins Semi-Bold" panose="020B0604020202020204" charset="0"/>
              </a:rPr>
              <a:t>Blue: Profit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38196"/>
            <a:ext cx="18288000" cy="7085403"/>
          </a:xfrm>
          <a:custGeom>
            <a:avLst/>
            <a:gdLst/>
            <a:ahLst/>
            <a:cxnLst/>
            <a:rect l="l" t="t" r="r" b="b"/>
            <a:pathLst>
              <a:path w="18288000" h="7085403">
                <a:moveTo>
                  <a:pt x="0" y="0"/>
                </a:moveTo>
                <a:lnTo>
                  <a:pt x="18288000" y="0"/>
                </a:lnTo>
                <a:lnTo>
                  <a:pt x="18288000" y="7085403"/>
                </a:lnTo>
                <a:lnTo>
                  <a:pt x="0" y="7085403"/>
                </a:lnTo>
                <a:lnTo>
                  <a:pt x="0" y="0"/>
                </a:lnTo>
                <a:close/>
              </a:path>
            </a:pathLst>
          </a:custGeom>
          <a:blipFill>
            <a:blip r:embed="rId2"/>
            <a:stretch>
              <a:fillRect l="-208" r="-208" b="-1211"/>
            </a:stretch>
          </a:blipFill>
        </p:spPr>
      </p:sp>
      <p:sp>
        <p:nvSpPr>
          <p:cNvPr id="3" name="Freeform 3"/>
          <p:cNvSpPr/>
          <p:nvPr/>
        </p:nvSpPr>
        <p:spPr>
          <a:xfrm>
            <a:off x="0" y="-38101"/>
            <a:ext cx="6553200" cy="2352165"/>
          </a:xfrm>
          <a:custGeom>
            <a:avLst/>
            <a:gdLst/>
            <a:ahLst/>
            <a:cxnLst/>
            <a:rect l="l" t="t" r="r" b="b"/>
            <a:pathLst>
              <a:path w="6689833" h="4327380">
                <a:moveTo>
                  <a:pt x="0" y="0"/>
                </a:moveTo>
                <a:lnTo>
                  <a:pt x="6689833" y="0"/>
                </a:lnTo>
                <a:lnTo>
                  <a:pt x="6689833" y="4327380"/>
                </a:lnTo>
                <a:lnTo>
                  <a:pt x="0" y="4327380"/>
                </a:lnTo>
                <a:lnTo>
                  <a:pt x="0" y="0"/>
                </a:lnTo>
                <a:close/>
              </a:path>
            </a:pathLst>
          </a:custGeom>
          <a:blipFill>
            <a:blip r:embed="rId3">
              <a:extLst>
                <a:ext uri="{96DAC541-7B7A-43D3-8B79-37D633B846F1}">
                  <asvg:svgBlip xmlns:asvg="http://schemas.microsoft.com/office/drawing/2016/SVG/main" r:embed="rId4"/>
                </a:ext>
              </a:extLst>
            </a:blip>
            <a:srcRect/>
            <a:stretch>
              <a:fillRect l="-4966" t="-83974" r="2880"/>
            </a:stretch>
          </a:blipFill>
        </p:spPr>
      </p:sp>
      <p:sp>
        <p:nvSpPr>
          <p:cNvPr id="4" name="Freeform 4"/>
          <p:cNvSpPr/>
          <p:nvPr/>
        </p:nvSpPr>
        <p:spPr>
          <a:xfrm>
            <a:off x="11582400" y="-38100"/>
            <a:ext cx="6705600" cy="2346180"/>
          </a:xfrm>
          <a:custGeom>
            <a:avLst/>
            <a:gdLst/>
            <a:ahLst/>
            <a:cxnLst/>
            <a:rect l="l" t="t" r="r" b="b"/>
            <a:pathLst>
              <a:path w="6689833" h="4327380">
                <a:moveTo>
                  <a:pt x="0" y="0"/>
                </a:moveTo>
                <a:lnTo>
                  <a:pt x="6689833" y="0"/>
                </a:lnTo>
                <a:lnTo>
                  <a:pt x="6689833" y="4327380"/>
                </a:lnTo>
                <a:lnTo>
                  <a:pt x="0" y="4327380"/>
                </a:lnTo>
                <a:lnTo>
                  <a:pt x="0" y="0"/>
                </a:lnTo>
                <a:close/>
              </a:path>
            </a:pathLst>
          </a:custGeom>
          <a:blipFill>
            <a:blip r:embed="rId3">
              <a:extLst>
                <a:ext uri="{96DAC541-7B7A-43D3-8B79-37D633B846F1}">
                  <asvg:svgBlip xmlns:asvg="http://schemas.microsoft.com/office/drawing/2016/SVG/main" r:embed="rId4"/>
                </a:ext>
              </a:extLst>
            </a:blip>
            <a:srcRect/>
            <a:stretch>
              <a:fillRect l="236" t="-84189" r="-1" b="-255"/>
            </a:stretch>
          </a:blipFill>
        </p:spPr>
      </p:sp>
      <p:sp>
        <p:nvSpPr>
          <p:cNvPr id="5" name="Freeform 5"/>
          <p:cNvSpPr/>
          <p:nvPr/>
        </p:nvSpPr>
        <p:spPr>
          <a:xfrm>
            <a:off x="5483278" y="-38100"/>
            <a:ext cx="6708722" cy="1876296"/>
          </a:xfrm>
          <a:custGeom>
            <a:avLst/>
            <a:gdLst/>
            <a:ahLst/>
            <a:cxnLst/>
            <a:rect l="l" t="t" r="r" b="b"/>
            <a:pathLst>
              <a:path w="6689833" h="4327380">
                <a:moveTo>
                  <a:pt x="0" y="0"/>
                </a:moveTo>
                <a:lnTo>
                  <a:pt x="6689833" y="0"/>
                </a:lnTo>
                <a:lnTo>
                  <a:pt x="6689833" y="4327380"/>
                </a:lnTo>
                <a:lnTo>
                  <a:pt x="0" y="4327380"/>
                </a:lnTo>
                <a:lnTo>
                  <a:pt x="0" y="0"/>
                </a:lnTo>
                <a:close/>
              </a:path>
            </a:pathLst>
          </a:custGeom>
          <a:blipFill>
            <a:blip r:embed="rId3">
              <a:extLst>
                <a:ext uri="{96DAC541-7B7A-43D3-8B79-37D633B846F1}">
                  <asvg:svgBlip xmlns:asvg="http://schemas.microsoft.com/office/drawing/2016/SVG/main" r:embed="rId4"/>
                </a:ext>
              </a:extLst>
            </a:blip>
            <a:srcRect/>
            <a:stretch>
              <a:fillRect t="-130634" r="282"/>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462436" y="499381"/>
            <a:ext cx="12440950" cy="9787619"/>
          </a:xfrm>
          <a:custGeom>
            <a:avLst/>
            <a:gdLst/>
            <a:ahLst/>
            <a:cxnLst/>
            <a:rect l="l" t="t" r="r" b="b"/>
            <a:pathLst>
              <a:path w="12440950" h="9787619">
                <a:moveTo>
                  <a:pt x="0" y="0"/>
                </a:moveTo>
                <a:lnTo>
                  <a:pt x="12440950" y="0"/>
                </a:lnTo>
                <a:lnTo>
                  <a:pt x="12440950" y="9787619"/>
                </a:lnTo>
                <a:lnTo>
                  <a:pt x="0" y="9787619"/>
                </a:lnTo>
                <a:lnTo>
                  <a:pt x="0" y="0"/>
                </a:lnTo>
                <a:close/>
              </a:path>
            </a:pathLst>
          </a:custGeom>
          <a:blipFill>
            <a:blip r:embed="rId2"/>
            <a:stretch>
              <a:fillRect l="-1474" t="-237" b="-237"/>
            </a:stretch>
          </a:blipFill>
        </p:spPr>
      </p:sp>
      <p:sp>
        <p:nvSpPr>
          <p:cNvPr id="3" name="Freeform 3"/>
          <p:cNvSpPr/>
          <p:nvPr/>
        </p:nvSpPr>
        <p:spPr>
          <a:xfrm>
            <a:off x="15376013" y="499381"/>
            <a:ext cx="2437192" cy="2437192"/>
          </a:xfrm>
          <a:custGeom>
            <a:avLst/>
            <a:gdLst/>
            <a:ahLst/>
            <a:cxnLst/>
            <a:rect l="l" t="t" r="r" b="b"/>
            <a:pathLst>
              <a:path w="2437192" h="2437192">
                <a:moveTo>
                  <a:pt x="0" y="0"/>
                </a:moveTo>
                <a:lnTo>
                  <a:pt x="2437192" y="0"/>
                </a:lnTo>
                <a:lnTo>
                  <a:pt x="2437192" y="2437193"/>
                </a:lnTo>
                <a:lnTo>
                  <a:pt x="0" y="2437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6858000" y="331417"/>
            <a:ext cx="10986114" cy="9624165"/>
          </a:xfrm>
          <a:custGeom>
            <a:avLst/>
            <a:gdLst/>
            <a:ahLst/>
            <a:cxnLst/>
            <a:rect l="l" t="t" r="r" b="b"/>
            <a:pathLst>
              <a:path w="13054645" h="9624165">
                <a:moveTo>
                  <a:pt x="0" y="0"/>
                </a:moveTo>
                <a:lnTo>
                  <a:pt x="13054646" y="0"/>
                </a:lnTo>
                <a:lnTo>
                  <a:pt x="13054646" y="9624166"/>
                </a:lnTo>
                <a:lnTo>
                  <a:pt x="0" y="9624166"/>
                </a:lnTo>
                <a:lnTo>
                  <a:pt x="0" y="0"/>
                </a:lnTo>
                <a:close/>
              </a:path>
            </a:pathLst>
          </a:custGeom>
          <a:blipFill>
            <a:blip r:embed="rId2"/>
            <a:stretch>
              <a:fillRect/>
            </a:stretch>
          </a:blipFill>
        </p:spPr>
      </p:sp>
      <p:sp>
        <p:nvSpPr>
          <p:cNvPr id="3" name="Freeform 3"/>
          <p:cNvSpPr/>
          <p:nvPr/>
        </p:nvSpPr>
        <p:spPr>
          <a:xfrm>
            <a:off x="676419" y="7518390"/>
            <a:ext cx="2437192" cy="2437192"/>
          </a:xfrm>
          <a:custGeom>
            <a:avLst/>
            <a:gdLst/>
            <a:ahLst/>
            <a:cxnLst/>
            <a:rect l="l" t="t" r="r" b="b"/>
            <a:pathLst>
              <a:path w="2437192" h="2437192">
                <a:moveTo>
                  <a:pt x="0" y="0"/>
                </a:moveTo>
                <a:lnTo>
                  <a:pt x="2437193" y="0"/>
                </a:lnTo>
                <a:lnTo>
                  <a:pt x="2437193" y="2437193"/>
                </a:lnTo>
                <a:lnTo>
                  <a:pt x="0" y="24371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3">
            <a:extLst>
              <a:ext uri="{FF2B5EF4-FFF2-40B4-BE49-F238E27FC236}">
                <a16:creationId xmlns:a16="http://schemas.microsoft.com/office/drawing/2014/main" id="{35CE4B7F-3613-4FE0-C55F-A1FF1F3754F5}"/>
              </a:ext>
            </a:extLst>
          </p:cNvPr>
          <p:cNvSpPr txBox="1"/>
          <p:nvPr/>
        </p:nvSpPr>
        <p:spPr>
          <a:xfrm>
            <a:off x="152400" y="495300"/>
            <a:ext cx="6705600" cy="6186309"/>
          </a:xfrm>
          <a:prstGeom prst="rect">
            <a:avLst/>
          </a:prstGeom>
          <a:noFill/>
        </p:spPr>
        <p:txBody>
          <a:bodyPr wrap="square" rtlCol="0">
            <a:spAutoFit/>
          </a:bodyPr>
          <a:lstStyle/>
          <a:p>
            <a:pPr marL="457200" indent="-457200">
              <a:buFontTx/>
              <a:buChar char="-"/>
            </a:pPr>
            <a:r>
              <a:rPr lang="en-US" sz="3600" dirty="0">
                <a:latin typeface="Poppins Semi-Bold" panose="020B0604020202020204" charset="0"/>
                <a:cs typeface="Poppins Semi-Bold" panose="020B0604020202020204" charset="0"/>
              </a:rPr>
              <a:t>Enterprise: </a:t>
            </a:r>
            <a:r>
              <a:rPr lang="en-US" sz="3600" dirty="0" err="1">
                <a:latin typeface="Poppins Semi-Bold" panose="020B0604020202020204" charset="0"/>
                <a:cs typeface="Poppins Semi-Bold" panose="020B0604020202020204" charset="0"/>
              </a:rPr>
              <a:t>Honhai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profit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Toyota dan Mitsubishi</a:t>
            </a:r>
          </a:p>
          <a:p>
            <a:pPr marL="457200" indent="-457200">
              <a:buFontTx/>
              <a:buChar char="-"/>
            </a:pPr>
            <a:r>
              <a:rPr lang="en-US" sz="3600" dirty="0">
                <a:latin typeface="Poppins Semi-Bold" panose="020B0604020202020204" charset="0"/>
                <a:cs typeface="Poppins Semi-Bold" panose="020B0604020202020204" charset="0"/>
              </a:rPr>
              <a:t>SMB: Apple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profit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Tesco dan United Parcel</a:t>
            </a:r>
          </a:p>
          <a:p>
            <a:pPr marL="457200" indent="-457200">
              <a:buFontTx/>
              <a:buChar char="-"/>
            </a:pPr>
            <a:r>
              <a:rPr lang="en-US" sz="3600" dirty="0">
                <a:latin typeface="Poppins Semi-Bold" panose="020B0604020202020204" charset="0"/>
                <a:cs typeface="Poppins Semi-Bold" panose="020B0604020202020204" charset="0"/>
              </a:rPr>
              <a:t>Strategic: Samsung Electronics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profit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Exon dan Amazon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3" name="Freeform 3"/>
          <p:cNvSpPr/>
          <p:nvPr/>
        </p:nvSpPr>
        <p:spPr>
          <a:xfrm>
            <a:off x="15389187" y="7575831"/>
            <a:ext cx="2437192" cy="2437192"/>
          </a:xfrm>
          <a:custGeom>
            <a:avLst/>
            <a:gdLst/>
            <a:ahLst/>
            <a:cxnLst/>
            <a:rect l="l" t="t" r="r" b="b"/>
            <a:pathLst>
              <a:path w="2437192" h="2437192">
                <a:moveTo>
                  <a:pt x="0" y="0"/>
                </a:moveTo>
                <a:lnTo>
                  <a:pt x="2437192" y="0"/>
                </a:lnTo>
                <a:lnTo>
                  <a:pt x="2437192" y="2437193"/>
                </a:lnTo>
                <a:lnTo>
                  <a:pt x="0" y="24371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5" name="Picture 4">
            <a:extLst>
              <a:ext uri="{FF2B5EF4-FFF2-40B4-BE49-F238E27FC236}">
                <a16:creationId xmlns:a16="http://schemas.microsoft.com/office/drawing/2014/main" id="{3CC75213-2721-F440-D012-FCB3FDB8CF92}"/>
              </a:ext>
            </a:extLst>
          </p:cNvPr>
          <p:cNvPicPr>
            <a:picLocks noChangeAspect="1"/>
          </p:cNvPicPr>
          <p:nvPr/>
        </p:nvPicPr>
        <p:blipFill>
          <a:blip r:embed="rId4"/>
          <a:stretch>
            <a:fillRect/>
          </a:stretch>
        </p:blipFill>
        <p:spPr>
          <a:xfrm>
            <a:off x="461621" y="403410"/>
            <a:ext cx="10434979" cy="8402223"/>
          </a:xfrm>
          <a:prstGeom prst="rect">
            <a:avLst/>
          </a:prstGeom>
        </p:spPr>
      </p:pic>
      <p:sp>
        <p:nvSpPr>
          <p:cNvPr id="6" name="TextBox 5">
            <a:extLst>
              <a:ext uri="{FF2B5EF4-FFF2-40B4-BE49-F238E27FC236}">
                <a16:creationId xmlns:a16="http://schemas.microsoft.com/office/drawing/2014/main" id="{A384D171-531E-7FE7-DC33-5D43609FD2EA}"/>
              </a:ext>
            </a:extLst>
          </p:cNvPr>
          <p:cNvSpPr txBox="1"/>
          <p:nvPr/>
        </p:nvSpPr>
        <p:spPr>
          <a:xfrm>
            <a:off x="11120779" y="403410"/>
            <a:ext cx="6705600" cy="6186309"/>
          </a:xfrm>
          <a:prstGeom prst="rect">
            <a:avLst/>
          </a:prstGeom>
          <a:noFill/>
        </p:spPr>
        <p:txBody>
          <a:bodyPr wrap="square" rtlCol="0">
            <a:spAutoFit/>
          </a:bodyPr>
          <a:lstStyle/>
          <a:p>
            <a:pPr marL="457200" indent="-457200">
              <a:buFontTx/>
              <a:buChar char="-"/>
            </a:pPr>
            <a:r>
              <a:rPr lang="en-US" sz="3600" dirty="0">
                <a:latin typeface="Poppins Semi-Bold" panose="020B0604020202020204" charset="0"/>
                <a:cs typeface="Poppins Semi-Bold" panose="020B0604020202020204" charset="0"/>
              </a:rPr>
              <a:t>Enterprise: Fannie Mae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kerugian</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Sony dan News Corp</a:t>
            </a:r>
          </a:p>
          <a:p>
            <a:pPr marL="457200" indent="-457200">
              <a:buFontTx/>
              <a:buChar char="-"/>
            </a:pPr>
            <a:r>
              <a:rPr lang="en-US" sz="3600" dirty="0">
                <a:latin typeface="Poppins Semi-Bold" panose="020B0604020202020204" charset="0"/>
                <a:cs typeface="Poppins Semi-Bold" panose="020B0604020202020204" charset="0"/>
              </a:rPr>
              <a:t>SMB: Intel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kerugian</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Nissan dan Cisco</a:t>
            </a:r>
          </a:p>
          <a:p>
            <a:pPr marL="457200" indent="-457200">
              <a:buFontTx/>
              <a:buChar char="-"/>
            </a:pPr>
            <a:r>
              <a:rPr lang="en-US" sz="3600" dirty="0">
                <a:latin typeface="Poppins Semi-Bold" panose="020B0604020202020204" charset="0"/>
                <a:cs typeface="Poppins Semi-Bold" panose="020B0604020202020204" charset="0"/>
              </a:rPr>
              <a:t>Strategic: Banco Electronics </a:t>
            </a:r>
            <a:r>
              <a:rPr lang="en-US" sz="3600" dirty="0" err="1">
                <a:latin typeface="Poppins Semi-Bold" panose="020B0604020202020204" charset="0"/>
                <a:cs typeface="Poppins Semi-Bold" panose="020B0604020202020204" charset="0"/>
              </a:rPr>
              <a:t>memiliki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kerugian</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tertinggi</a:t>
            </a:r>
            <a:r>
              <a:rPr lang="en-US" sz="3600" dirty="0">
                <a:latin typeface="Poppins Semi-Bold" panose="020B0604020202020204" charset="0"/>
                <a:cs typeface="Poppins Semi-Bold" panose="020B0604020202020204" charset="0"/>
              </a:rPr>
              <a:t> </a:t>
            </a:r>
            <a:r>
              <a:rPr lang="en-US" sz="3600" dirty="0" err="1">
                <a:latin typeface="Poppins Semi-Bold" panose="020B0604020202020204" charset="0"/>
                <a:cs typeface="Poppins Semi-Bold" panose="020B0604020202020204" charset="0"/>
              </a:rPr>
              <a:t>diikuti</a:t>
            </a:r>
            <a:r>
              <a:rPr lang="en-US" sz="3600" dirty="0">
                <a:latin typeface="Poppins Semi-Bold" panose="020B0604020202020204" charset="0"/>
                <a:cs typeface="Poppins Semi-Bold" panose="020B0604020202020204" charset="0"/>
              </a:rPr>
              <a:t> Phillips dan Bosch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450575" y="496864"/>
            <a:ext cx="17337636" cy="9266966"/>
          </a:xfrm>
          <a:custGeom>
            <a:avLst/>
            <a:gdLst/>
            <a:ahLst/>
            <a:cxnLst/>
            <a:rect l="l" t="t" r="r" b="b"/>
            <a:pathLst>
              <a:path w="17337636" h="9266966">
                <a:moveTo>
                  <a:pt x="0" y="0"/>
                </a:moveTo>
                <a:lnTo>
                  <a:pt x="17337636" y="0"/>
                </a:lnTo>
                <a:lnTo>
                  <a:pt x="17337636" y="9266967"/>
                </a:lnTo>
                <a:lnTo>
                  <a:pt x="0" y="9266967"/>
                </a:lnTo>
                <a:lnTo>
                  <a:pt x="0" y="0"/>
                </a:lnTo>
                <a:close/>
              </a:path>
            </a:pathLst>
          </a:custGeom>
          <a:blipFill>
            <a:blip r:embed="rId2"/>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7F7"/>
        </a:solidFill>
        <a:effectLst/>
      </p:bgPr>
    </p:bg>
    <p:spTree>
      <p:nvGrpSpPr>
        <p:cNvPr id="1" name=""/>
        <p:cNvGrpSpPr/>
        <p:nvPr/>
      </p:nvGrpSpPr>
      <p:grpSpPr>
        <a:xfrm>
          <a:off x="0" y="0"/>
          <a:ext cx="0" cy="0"/>
          <a:chOff x="0" y="0"/>
          <a:chExt cx="0" cy="0"/>
        </a:xfrm>
      </p:grpSpPr>
      <p:sp>
        <p:nvSpPr>
          <p:cNvPr id="2" name="Freeform 2"/>
          <p:cNvSpPr/>
          <p:nvPr/>
        </p:nvSpPr>
        <p:spPr>
          <a:xfrm>
            <a:off x="-1" y="-222597"/>
            <a:ext cx="18288001" cy="10476961"/>
          </a:xfrm>
          <a:custGeom>
            <a:avLst/>
            <a:gdLst/>
            <a:ahLst/>
            <a:cxnLst/>
            <a:rect l="l" t="t" r="r" b="b"/>
            <a:pathLst>
              <a:path w="19910865" h="10476961">
                <a:moveTo>
                  <a:pt x="0" y="0"/>
                </a:moveTo>
                <a:lnTo>
                  <a:pt x="19910865" y="0"/>
                </a:lnTo>
                <a:lnTo>
                  <a:pt x="19910865" y="10476961"/>
                </a:lnTo>
                <a:lnTo>
                  <a:pt x="0" y="10476961"/>
                </a:lnTo>
                <a:lnTo>
                  <a:pt x="0" y="0"/>
                </a:lnTo>
                <a:close/>
              </a:path>
            </a:pathLst>
          </a:custGeom>
          <a:blipFill>
            <a:blip r:embed="rId2"/>
            <a:srcRect/>
            <a:stretch>
              <a:fillRect l="-2746" t="-52155" r="-6128" b="-19359"/>
            </a:stretch>
          </a:blipFill>
        </p:spPr>
      </p:sp>
      <p:grpSp>
        <p:nvGrpSpPr>
          <p:cNvPr id="3" name="Group 3"/>
          <p:cNvGrpSpPr/>
          <p:nvPr/>
        </p:nvGrpSpPr>
        <p:grpSpPr>
          <a:xfrm>
            <a:off x="8672185" y="1265837"/>
            <a:ext cx="9345608" cy="7755325"/>
            <a:chOff x="0" y="0"/>
            <a:chExt cx="2461395" cy="2042555"/>
          </a:xfrm>
        </p:grpSpPr>
        <p:sp>
          <p:nvSpPr>
            <p:cNvPr id="4" name="Freeform 4"/>
            <p:cNvSpPr/>
            <p:nvPr/>
          </p:nvSpPr>
          <p:spPr>
            <a:xfrm>
              <a:off x="0" y="0"/>
              <a:ext cx="2461395" cy="2042555"/>
            </a:xfrm>
            <a:custGeom>
              <a:avLst/>
              <a:gdLst/>
              <a:ahLst/>
              <a:cxnLst/>
              <a:rect l="l" t="t" r="r" b="b"/>
              <a:pathLst>
                <a:path w="2461395" h="2042555">
                  <a:moveTo>
                    <a:pt x="42248" y="0"/>
                  </a:moveTo>
                  <a:lnTo>
                    <a:pt x="2419146" y="0"/>
                  </a:lnTo>
                  <a:cubicBezTo>
                    <a:pt x="2430351" y="0"/>
                    <a:pt x="2441097" y="4451"/>
                    <a:pt x="2449020" y="12374"/>
                  </a:cubicBezTo>
                  <a:cubicBezTo>
                    <a:pt x="2456944" y="20297"/>
                    <a:pt x="2461395" y="31043"/>
                    <a:pt x="2461395" y="42248"/>
                  </a:cubicBezTo>
                  <a:lnTo>
                    <a:pt x="2461395" y="2000306"/>
                  </a:lnTo>
                  <a:cubicBezTo>
                    <a:pt x="2461395" y="2011511"/>
                    <a:pt x="2456944" y="2022257"/>
                    <a:pt x="2449020" y="2030181"/>
                  </a:cubicBezTo>
                  <a:cubicBezTo>
                    <a:pt x="2441097" y="2038104"/>
                    <a:pt x="2430351" y="2042555"/>
                    <a:pt x="2419146" y="2042555"/>
                  </a:cubicBezTo>
                  <a:lnTo>
                    <a:pt x="42248" y="2042555"/>
                  </a:lnTo>
                  <a:cubicBezTo>
                    <a:pt x="31043" y="2042555"/>
                    <a:pt x="20297" y="2038104"/>
                    <a:pt x="12374" y="2030181"/>
                  </a:cubicBezTo>
                  <a:cubicBezTo>
                    <a:pt x="4451" y="2022257"/>
                    <a:pt x="0" y="2011511"/>
                    <a:pt x="0" y="2000306"/>
                  </a:cubicBezTo>
                  <a:lnTo>
                    <a:pt x="0" y="42248"/>
                  </a:lnTo>
                  <a:cubicBezTo>
                    <a:pt x="0" y="31043"/>
                    <a:pt x="4451" y="20297"/>
                    <a:pt x="12374" y="12374"/>
                  </a:cubicBezTo>
                  <a:cubicBezTo>
                    <a:pt x="20297" y="4451"/>
                    <a:pt x="31043" y="0"/>
                    <a:pt x="42248" y="0"/>
                  </a:cubicBezTo>
                  <a:close/>
                </a:path>
              </a:pathLst>
            </a:custGeom>
            <a:solidFill>
              <a:srgbClr val="FFFFFF"/>
            </a:solidFill>
          </p:spPr>
        </p:sp>
        <p:sp>
          <p:nvSpPr>
            <p:cNvPr id="5" name="TextBox 5"/>
            <p:cNvSpPr txBox="1"/>
            <p:nvPr/>
          </p:nvSpPr>
          <p:spPr>
            <a:xfrm>
              <a:off x="0" y="-19050"/>
              <a:ext cx="2461395" cy="2061605"/>
            </a:xfrm>
            <a:prstGeom prst="rect">
              <a:avLst/>
            </a:prstGeom>
          </p:spPr>
          <p:txBody>
            <a:bodyPr lIns="50800" tIns="50800" rIns="50800" bIns="50800" rtlCol="0" anchor="ctr"/>
            <a:lstStyle/>
            <a:p>
              <a:pPr algn="ctr">
                <a:lnSpc>
                  <a:spcPts val="2399"/>
                </a:lnSpc>
              </a:pPr>
              <a:endParaRPr/>
            </a:p>
          </p:txBody>
        </p:sp>
      </p:grpSp>
      <p:grpSp>
        <p:nvGrpSpPr>
          <p:cNvPr id="6" name="Group 6"/>
          <p:cNvGrpSpPr/>
          <p:nvPr/>
        </p:nvGrpSpPr>
        <p:grpSpPr>
          <a:xfrm>
            <a:off x="3445840" y="3835550"/>
            <a:ext cx="4696353" cy="5422750"/>
            <a:chOff x="0" y="0"/>
            <a:chExt cx="1236899" cy="1428214"/>
          </a:xfrm>
        </p:grpSpPr>
        <p:sp>
          <p:nvSpPr>
            <p:cNvPr id="7" name="Freeform 7"/>
            <p:cNvSpPr/>
            <p:nvPr/>
          </p:nvSpPr>
          <p:spPr>
            <a:xfrm>
              <a:off x="0" y="0"/>
              <a:ext cx="1236900" cy="1428214"/>
            </a:xfrm>
            <a:custGeom>
              <a:avLst/>
              <a:gdLst/>
              <a:ahLst/>
              <a:cxnLst/>
              <a:rect l="l" t="t" r="r" b="b"/>
              <a:pathLst>
                <a:path w="1236900" h="1428214">
                  <a:moveTo>
                    <a:pt x="84073" y="0"/>
                  </a:moveTo>
                  <a:lnTo>
                    <a:pt x="1152826" y="0"/>
                  </a:lnTo>
                  <a:cubicBezTo>
                    <a:pt x="1199259" y="0"/>
                    <a:pt x="1236900" y="37641"/>
                    <a:pt x="1236900" y="84073"/>
                  </a:cubicBezTo>
                  <a:lnTo>
                    <a:pt x="1236900" y="1344141"/>
                  </a:lnTo>
                  <a:cubicBezTo>
                    <a:pt x="1236900" y="1390573"/>
                    <a:pt x="1199259" y="1428214"/>
                    <a:pt x="1152826" y="1428214"/>
                  </a:cubicBezTo>
                  <a:lnTo>
                    <a:pt x="84073" y="1428214"/>
                  </a:lnTo>
                  <a:cubicBezTo>
                    <a:pt x="37641" y="1428214"/>
                    <a:pt x="0" y="1390573"/>
                    <a:pt x="0" y="1344141"/>
                  </a:cubicBezTo>
                  <a:lnTo>
                    <a:pt x="0" y="84073"/>
                  </a:lnTo>
                  <a:cubicBezTo>
                    <a:pt x="0" y="37641"/>
                    <a:pt x="37641" y="0"/>
                    <a:pt x="84073" y="0"/>
                  </a:cubicBezTo>
                  <a:close/>
                </a:path>
              </a:pathLst>
            </a:custGeom>
            <a:solidFill>
              <a:srgbClr val="FFFFFF"/>
            </a:solidFill>
          </p:spPr>
        </p:sp>
        <p:sp>
          <p:nvSpPr>
            <p:cNvPr id="8" name="TextBox 8"/>
            <p:cNvSpPr txBox="1"/>
            <p:nvPr/>
          </p:nvSpPr>
          <p:spPr>
            <a:xfrm>
              <a:off x="0" y="-19050"/>
              <a:ext cx="1236899" cy="1447264"/>
            </a:xfrm>
            <a:prstGeom prst="rect">
              <a:avLst/>
            </a:prstGeom>
          </p:spPr>
          <p:txBody>
            <a:bodyPr lIns="50800" tIns="50800" rIns="50800" bIns="50800" rtlCol="0" anchor="ctr"/>
            <a:lstStyle/>
            <a:p>
              <a:pPr algn="ctr">
                <a:lnSpc>
                  <a:spcPts val="2399"/>
                </a:lnSpc>
              </a:pPr>
              <a:endParaRPr/>
            </a:p>
          </p:txBody>
        </p:sp>
      </p:grpSp>
      <p:sp>
        <p:nvSpPr>
          <p:cNvPr id="9" name="Freeform 9"/>
          <p:cNvSpPr/>
          <p:nvPr/>
        </p:nvSpPr>
        <p:spPr>
          <a:xfrm>
            <a:off x="-8902" y="6780675"/>
            <a:ext cx="3454742" cy="3473690"/>
          </a:xfrm>
          <a:custGeom>
            <a:avLst/>
            <a:gdLst/>
            <a:ahLst/>
            <a:cxnLst/>
            <a:rect l="l" t="t" r="r" b="b"/>
            <a:pathLst>
              <a:path w="3454742" h="3473690">
                <a:moveTo>
                  <a:pt x="0" y="0"/>
                </a:moveTo>
                <a:lnTo>
                  <a:pt x="3454742" y="0"/>
                </a:lnTo>
                <a:lnTo>
                  <a:pt x="3454742" y="3473689"/>
                </a:lnTo>
                <a:lnTo>
                  <a:pt x="0" y="3473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637202" y="816777"/>
            <a:ext cx="11519277" cy="2587124"/>
          </a:xfrm>
          <a:prstGeom prst="rect">
            <a:avLst/>
          </a:prstGeom>
        </p:spPr>
        <p:txBody>
          <a:bodyPr lIns="0" tIns="0" rIns="0" bIns="0" rtlCol="0" anchor="t">
            <a:spAutoFit/>
          </a:bodyPr>
          <a:lstStyle/>
          <a:p>
            <a:pPr algn="ctr">
              <a:lnSpc>
                <a:spcPts val="10242"/>
              </a:lnSpc>
            </a:pPr>
            <a:r>
              <a:rPr lang="en-US" sz="8535" spc="-273">
                <a:solidFill>
                  <a:srgbClr val="003586"/>
                </a:solidFill>
                <a:latin typeface="Comic Sans Bold"/>
              </a:rPr>
              <a:t>Conclution &amp; Recomendation</a:t>
            </a:r>
          </a:p>
        </p:txBody>
      </p:sp>
      <p:sp>
        <p:nvSpPr>
          <p:cNvPr id="11" name="TextBox 11"/>
          <p:cNvSpPr txBox="1"/>
          <p:nvPr/>
        </p:nvSpPr>
        <p:spPr>
          <a:xfrm>
            <a:off x="9144000" y="1810775"/>
            <a:ext cx="3948394" cy="1066800"/>
          </a:xfrm>
          <a:prstGeom prst="rect">
            <a:avLst/>
          </a:prstGeom>
        </p:spPr>
        <p:txBody>
          <a:bodyPr lIns="0" tIns="0" rIns="0" bIns="0" rtlCol="0" anchor="t">
            <a:spAutoFit/>
          </a:bodyPr>
          <a:lstStyle/>
          <a:p>
            <a:pPr>
              <a:lnSpc>
                <a:spcPts val="4079"/>
              </a:lnSpc>
            </a:pPr>
            <a:r>
              <a:rPr lang="en-US" sz="3399" spc="-108">
                <a:solidFill>
                  <a:srgbClr val="216AD9"/>
                </a:solidFill>
                <a:latin typeface="Poppins Bold"/>
              </a:rPr>
              <a:t>Conclution: </a:t>
            </a:r>
          </a:p>
          <a:p>
            <a:pPr>
              <a:lnSpc>
                <a:spcPts val="4079"/>
              </a:lnSpc>
            </a:pPr>
            <a:endParaRPr lang="en-US" sz="3399" spc="-108">
              <a:solidFill>
                <a:srgbClr val="216AD9"/>
              </a:solidFill>
              <a:latin typeface="Poppins Bold"/>
            </a:endParaRPr>
          </a:p>
        </p:txBody>
      </p:sp>
      <p:sp>
        <p:nvSpPr>
          <p:cNvPr id="12" name="TextBox 12"/>
          <p:cNvSpPr txBox="1"/>
          <p:nvPr/>
        </p:nvSpPr>
        <p:spPr>
          <a:xfrm>
            <a:off x="4122436" y="4215838"/>
            <a:ext cx="3948394" cy="514350"/>
          </a:xfrm>
          <a:prstGeom prst="rect">
            <a:avLst/>
          </a:prstGeom>
        </p:spPr>
        <p:txBody>
          <a:bodyPr lIns="0" tIns="0" rIns="0" bIns="0" rtlCol="0" anchor="t">
            <a:spAutoFit/>
          </a:bodyPr>
          <a:lstStyle/>
          <a:p>
            <a:pPr>
              <a:lnSpc>
                <a:spcPts val="3839"/>
              </a:lnSpc>
            </a:pPr>
            <a:r>
              <a:rPr lang="en-US" sz="3199" spc="-102">
                <a:solidFill>
                  <a:srgbClr val="216AD9"/>
                </a:solidFill>
                <a:latin typeface="Poppins Bold"/>
              </a:rPr>
              <a:t>Recomendation :</a:t>
            </a:r>
          </a:p>
        </p:txBody>
      </p:sp>
      <p:sp>
        <p:nvSpPr>
          <p:cNvPr id="13" name="TextBox 13"/>
          <p:cNvSpPr txBox="1"/>
          <p:nvPr/>
        </p:nvSpPr>
        <p:spPr>
          <a:xfrm>
            <a:off x="4282773" y="4939684"/>
            <a:ext cx="3859419" cy="4006481"/>
          </a:xfrm>
          <a:prstGeom prst="rect">
            <a:avLst/>
          </a:prstGeom>
        </p:spPr>
        <p:txBody>
          <a:bodyPr lIns="0" tIns="0" rIns="0" bIns="0" rtlCol="0" anchor="t">
            <a:spAutoFit/>
          </a:bodyPr>
          <a:lstStyle/>
          <a:p>
            <a:pPr>
              <a:lnSpc>
                <a:spcPts val="3585"/>
              </a:lnSpc>
            </a:pPr>
            <a:r>
              <a:rPr lang="en-US" sz="2561" spc="-81" dirty="0">
                <a:solidFill>
                  <a:srgbClr val="000000"/>
                </a:solidFill>
                <a:latin typeface="Poppins"/>
              </a:rPr>
              <a:t>-Mitigation Strategies</a:t>
            </a:r>
          </a:p>
          <a:p>
            <a:pPr>
              <a:lnSpc>
                <a:spcPts val="3585"/>
              </a:lnSpc>
            </a:pPr>
            <a:endParaRPr lang="en-US" sz="2561" spc="-81" dirty="0">
              <a:solidFill>
                <a:srgbClr val="000000"/>
              </a:solidFill>
              <a:latin typeface="Poppins"/>
            </a:endParaRPr>
          </a:p>
          <a:p>
            <a:pPr>
              <a:lnSpc>
                <a:spcPts val="3585"/>
              </a:lnSpc>
            </a:pPr>
            <a:r>
              <a:rPr lang="en-US" sz="2561" spc="-81" dirty="0">
                <a:solidFill>
                  <a:srgbClr val="000000"/>
                </a:solidFill>
                <a:latin typeface="Poppins"/>
              </a:rPr>
              <a:t>-Pricing Strategy</a:t>
            </a:r>
          </a:p>
          <a:p>
            <a:pPr>
              <a:lnSpc>
                <a:spcPts val="3585"/>
              </a:lnSpc>
            </a:pPr>
            <a:endParaRPr lang="en-US" sz="2561" spc="-81" dirty="0">
              <a:solidFill>
                <a:srgbClr val="000000"/>
              </a:solidFill>
              <a:latin typeface="Poppins"/>
            </a:endParaRPr>
          </a:p>
          <a:p>
            <a:pPr>
              <a:lnSpc>
                <a:spcPts val="3585"/>
              </a:lnSpc>
            </a:pPr>
            <a:r>
              <a:rPr lang="en-US" sz="2561" spc="-81" dirty="0">
                <a:solidFill>
                  <a:srgbClr val="000000"/>
                </a:solidFill>
                <a:latin typeface="Poppins"/>
              </a:rPr>
              <a:t> -Discount Strategy</a:t>
            </a:r>
          </a:p>
          <a:p>
            <a:pPr>
              <a:lnSpc>
                <a:spcPts val="3585"/>
              </a:lnSpc>
            </a:pPr>
            <a:endParaRPr lang="en-US" sz="2561" spc="-81" dirty="0">
              <a:solidFill>
                <a:srgbClr val="000000"/>
              </a:solidFill>
              <a:latin typeface="Poppins"/>
            </a:endParaRPr>
          </a:p>
          <a:p>
            <a:pPr>
              <a:lnSpc>
                <a:spcPts val="3585"/>
              </a:lnSpc>
            </a:pPr>
            <a:r>
              <a:rPr lang="en-US" sz="2561" spc="-81" dirty="0">
                <a:solidFill>
                  <a:srgbClr val="000000"/>
                </a:solidFill>
                <a:latin typeface="Poppins"/>
              </a:rPr>
              <a:t>-Sales-Focused Initiatives</a:t>
            </a:r>
          </a:p>
          <a:p>
            <a:pPr>
              <a:lnSpc>
                <a:spcPts val="2325"/>
              </a:lnSpc>
            </a:pPr>
            <a:endParaRPr lang="en-US" sz="2561" spc="-81" dirty="0">
              <a:solidFill>
                <a:srgbClr val="000000"/>
              </a:solidFill>
              <a:latin typeface="Poppins"/>
            </a:endParaRPr>
          </a:p>
        </p:txBody>
      </p:sp>
      <p:sp>
        <p:nvSpPr>
          <p:cNvPr id="14" name="TextBox 14"/>
          <p:cNvSpPr txBox="1"/>
          <p:nvPr/>
        </p:nvSpPr>
        <p:spPr>
          <a:xfrm>
            <a:off x="9144000" y="2849000"/>
            <a:ext cx="8501617" cy="2762250"/>
          </a:xfrm>
          <a:prstGeom prst="rect">
            <a:avLst/>
          </a:prstGeom>
        </p:spPr>
        <p:txBody>
          <a:bodyPr lIns="0" tIns="0" rIns="0" bIns="0" rtlCol="0" anchor="t">
            <a:spAutoFit/>
          </a:bodyPr>
          <a:lstStyle/>
          <a:p>
            <a:pPr algn="ctr">
              <a:lnSpc>
                <a:spcPts val="3085"/>
              </a:lnSpc>
              <a:spcBef>
                <a:spcPct val="0"/>
              </a:spcBef>
            </a:pPr>
            <a:r>
              <a:rPr lang="en-US" sz="2571" spc="-82">
                <a:solidFill>
                  <a:srgbClr val="000000"/>
                </a:solidFill>
                <a:latin typeface="Poppins"/>
              </a:rPr>
              <a:t>Marketing Suite merupakan produk yang menunjukan kerugian sepanjang periode dari data yang dianalisa. Produk ini cukup mengganggu tingkat profitablitas perusahaan. Tren negatif ini perlu mendapatkan perhatian dan invtervensi strategis dengan membuat strategi baru untuk mendongkrak kembali keuntungan dari Marketing Suite.</a:t>
            </a:r>
          </a:p>
        </p:txBody>
      </p:sp>
      <p:sp>
        <p:nvSpPr>
          <p:cNvPr id="15" name="TextBox 15"/>
          <p:cNvSpPr txBox="1"/>
          <p:nvPr/>
        </p:nvSpPr>
        <p:spPr>
          <a:xfrm>
            <a:off x="9094181" y="5811290"/>
            <a:ext cx="8501617" cy="2762250"/>
          </a:xfrm>
          <a:prstGeom prst="rect">
            <a:avLst/>
          </a:prstGeom>
        </p:spPr>
        <p:txBody>
          <a:bodyPr lIns="0" tIns="0" rIns="0" bIns="0" rtlCol="0" anchor="t">
            <a:spAutoFit/>
          </a:bodyPr>
          <a:lstStyle/>
          <a:p>
            <a:pPr algn="ctr">
              <a:lnSpc>
                <a:spcPts val="3085"/>
              </a:lnSpc>
            </a:pPr>
            <a:r>
              <a:rPr lang="en-US" sz="2571" spc="-82">
                <a:solidFill>
                  <a:srgbClr val="000000"/>
                </a:solidFill>
                <a:latin typeface="Poppins"/>
              </a:rPr>
              <a:t>Dilihat dari berbagai analisa yang dilakukan, Marketing Suite terus menunjukan tren negatif. Terlihat dari analisa korelasi, analisa regional, sub-regional, negara, kota, dan juga segment bahwa Marketing Suite menghadapi tantangan di regional, sub-regional dan segment tertentu.</a:t>
            </a:r>
          </a:p>
          <a:p>
            <a:pPr algn="ctr">
              <a:lnSpc>
                <a:spcPts val="3085"/>
              </a:lnSpc>
              <a:spcBef>
                <a:spcPct val="0"/>
              </a:spcBef>
            </a:pPr>
            <a:endParaRPr lang="en-US" sz="2571" spc="-82">
              <a:solidFill>
                <a:srgbClr val="000000"/>
              </a:solidFill>
              <a:latin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grpSp>
        <p:nvGrpSpPr>
          <p:cNvPr id="2" name="Group 2"/>
          <p:cNvGrpSpPr/>
          <p:nvPr/>
        </p:nvGrpSpPr>
        <p:grpSpPr>
          <a:xfrm>
            <a:off x="1771724" y="1914050"/>
            <a:ext cx="7248985" cy="1699871"/>
            <a:chOff x="0" y="0"/>
            <a:chExt cx="3466131" cy="812800"/>
          </a:xfrm>
        </p:grpSpPr>
        <p:sp>
          <p:nvSpPr>
            <p:cNvPr id="3" name="Freeform 3"/>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4" name="TextBox 4"/>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5" name="Group 5"/>
          <p:cNvGrpSpPr/>
          <p:nvPr/>
        </p:nvGrpSpPr>
        <p:grpSpPr>
          <a:xfrm>
            <a:off x="1771724" y="5856219"/>
            <a:ext cx="7248985" cy="1699871"/>
            <a:chOff x="0" y="0"/>
            <a:chExt cx="3466131" cy="812800"/>
          </a:xfrm>
        </p:grpSpPr>
        <p:sp>
          <p:nvSpPr>
            <p:cNvPr id="6" name="Freeform 6"/>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7" name="TextBox 7"/>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8" name="Group 8"/>
          <p:cNvGrpSpPr/>
          <p:nvPr/>
        </p:nvGrpSpPr>
        <p:grpSpPr>
          <a:xfrm>
            <a:off x="1771724" y="7777841"/>
            <a:ext cx="7248985" cy="1699871"/>
            <a:chOff x="0" y="0"/>
            <a:chExt cx="3466131" cy="812800"/>
          </a:xfrm>
        </p:grpSpPr>
        <p:sp>
          <p:nvSpPr>
            <p:cNvPr id="9" name="Freeform 9"/>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10" name="TextBox 10"/>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11" name="Group 11"/>
          <p:cNvGrpSpPr/>
          <p:nvPr/>
        </p:nvGrpSpPr>
        <p:grpSpPr>
          <a:xfrm>
            <a:off x="1771724" y="3885135"/>
            <a:ext cx="7248985" cy="1699871"/>
            <a:chOff x="0" y="0"/>
            <a:chExt cx="3466131" cy="812800"/>
          </a:xfrm>
        </p:grpSpPr>
        <p:sp>
          <p:nvSpPr>
            <p:cNvPr id="12" name="Freeform 12"/>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13" name="TextBox 13"/>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sp>
        <p:nvSpPr>
          <p:cNvPr id="14" name="Freeform 14"/>
          <p:cNvSpPr/>
          <p:nvPr/>
        </p:nvSpPr>
        <p:spPr>
          <a:xfrm>
            <a:off x="9829896" y="2930682"/>
            <a:ext cx="7429404" cy="5308647"/>
          </a:xfrm>
          <a:custGeom>
            <a:avLst/>
            <a:gdLst/>
            <a:ahLst/>
            <a:cxnLst/>
            <a:rect l="l" t="t" r="r" b="b"/>
            <a:pathLst>
              <a:path w="7429404" h="5308647">
                <a:moveTo>
                  <a:pt x="0" y="0"/>
                </a:moveTo>
                <a:lnTo>
                  <a:pt x="7429404" y="0"/>
                </a:lnTo>
                <a:lnTo>
                  <a:pt x="7429404" y="5308647"/>
                </a:lnTo>
                <a:lnTo>
                  <a:pt x="0" y="53086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2343214" y="742475"/>
            <a:ext cx="7527213" cy="904875"/>
          </a:xfrm>
          <a:prstGeom prst="rect">
            <a:avLst/>
          </a:prstGeom>
        </p:spPr>
        <p:txBody>
          <a:bodyPr lIns="0" tIns="0" rIns="0" bIns="0" rtlCol="0" anchor="t">
            <a:spAutoFit/>
          </a:bodyPr>
          <a:lstStyle/>
          <a:p>
            <a:pPr>
              <a:lnSpc>
                <a:spcPts val="6720"/>
              </a:lnSpc>
            </a:pPr>
            <a:r>
              <a:rPr lang="en-US" sz="5600" spc="-179">
                <a:solidFill>
                  <a:srgbClr val="216AD9"/>
                </a:solidFill>
                <a:latin typeface="Poppins Semi-Bold"/>
              </a:rPr>
              <a:t>Table Of Content</a:t>
            </a:r>
          </a:p>
        </p:txBody>
      </p:sp>
      <p:sp>
        <p:nvSpPr>
          <p:cNvPr id="16" name="TextBox 16"/>
          <p:cNvSpPr txBox="1"/>
          <p:nvPr/>
        </p:nvSpPr>
        <p:spPr>
          <a:xfrm>
            <a:off x="1895015" y="2261371"/>
            <a:ext cx="1666118" cy="904875"/>
          </a:xfrm>
          <a:prstGeom prst="rect">
            <a:avLst/>
          </a:prstGeom>
        </p:spPr>
        <p:txBody>
          <a:bodyPr lIns="0" tIns="0" rIns="0" bIns="0" rtlCol="0" anchor="t">
            <a:spAutoFit/>
          </a:bodyPr>
          <a:lstStyle/>
          <a:p>
            <a:pPr algn="ctr">
              <a:lnSpc>
                <a:spcPts val="6720"/>
              </a:lnSpc>
            </a:pPr>
            <a:r>
              <a:rPr lang="en-US" sz="5600" spc="-179">
                <a:solidFill>
                  <a:srgbClr val="FFFFFF"/>
                </a:solidFill>
                <a:latin typeface="Poppins Semi-Bold"/>
              </a:rPr>
              <a:t>01</a:t>
            </a:r>
          </a:p>
        </p:txBody>
      </p:sp>
      <p:sp>
        <p:nvSpPr>
          <p:cNvPr id="17" name="TextBox 17"/>
          <p:cNvSpPr txBox="1"/>
          <p:nvPr/>
        </p:nvSpPr>
        <p:spPr>
          <a:xfrm>
            <a:off x="1895015" y="6140256"/>
            <a:ext cx="1666118" cy="904875"/>
          </a:xfrm>
          <a:prstGeom prst="rect">
            <a:avLst/>
          </a:prstGeom>
        </p:spPr>
        <p:txBody>
          <a:bodyPr lIns="0" tIns="0" rIns="0" bIns="0" rtlCol="0" anchor="t">
            <a:spAutoFit/>
          </a:bodyPr>
          <a:lstStyle/>
          <a:p>
            <a:pPr algn="ctr">
              <a:lnSpc>
                <a:spcPts val="6720"/>
              </a:lnSpc>
            </a:pPr>
            <a:r>
              <a:rPr lang="en-US" sz="5600" spc="-179">
                <a:solidFill>
                  <a:srgbClr val="FFFFFF"/>
                </a:solidFill>
                <a:latin typeface="Poppins Semi-Bold"/>
              </a:rPr>
              <a:t>03</a:t>
            </a:r>
          </a:p>
        </p:txBody>
      </p:sp>
      <p:sp>
        <p:nvSpPr>
          <p:cNvPr id="18" name="TextBox 18"/>
          <p:cNvSpPr txBox="1"/>
          <p:nvPr/>
        </p:nvSpPr>
        <p:spPr>
          <a:xfrm>
            <a:off x="1895015" y="8075326"/>
            <a:ext cx="1666118" cy="904875"/>
          </a:xfrm>
          <a:prstGeom prst="rect">
            <a:avLst/>
          </a:prstGeom>
        </p:spPr>
        <p:txBody>
          <a:bodyPr lIns="0" tIns="0" rIns="0" bIns="0" rtlCol="0" anchor="t">
            <a:spAutoFit/>
          </a:bodyPr>
          <a:lstStyle/>
          <a:p>
            <a:pPr algn="ctr">
              <a:lnSpc>
                <a:spcPts val="6720"/>
              </a:lnSpc>
            </a:pPr>
            <a:r>
              <a:rPr lang="en-US" sz="5600" spc="-179">
                <a:solidFill>
                  <a:srgbClr val="FFFFFF"/>
                </a:solidFill>
                <a:latin typeface="Poppins Semi-Bold"/>
              </a:rPr>
              <a:t>04</a:t>
            </a:r>
          </a:p>
        </p:txBody>
      </p:sp>
      <p:sp>
        <p:nvSpPr>
          <p:cNvPr id="19" name="TextBox 19"/>
          <p:cNvSpPr txBox="1"/>
          <p:nvPr/>
        </p:nvSpPr>
        <p:spPr>
          <a:xfrm>
            <a:off x="3545311" y="2451871"/>
            <a:ext cx="3948394" cy="552450"/>
          </a:xfrm>
          <a:prstGeom prst="rect">
            <a:avLst/>
          </a:prstGeom>
        </p:spPr>
        <p:txBody>
          <a:bodyPr lIns="0" tIns="0" rIns="0" bIns="0" rtlCol="0" anchor="t">
            <a:spAutoFit/>
          </a:bodyPr>
          <a:lstStyle/>
          <a:p>
            <a:pPr>
              <a:lnSpc>
                <a:spcPts val="4199"/>
              </a:lnSpc>
            </a:pPr>
            <a:r>
              <a:rPr lang="en-US" sz="3499" spc="-111">
                <a:solidFill>
                  <a:srgbClr val="FFFFFF"/>
                </a:solidFill>
                <a:latin typeface="Poppins Semi-Bold"/>
              </a:rPr>
              <a:t>Background</a:t>
            </a:r>
          </a:p>
        </p:txBody>
      </p:sp>
      <p:sp>
        <p:nvSpPr>
          <p:cNvPr id="20" name="TextBox 20"/>
          <p:cNvSpPr txBox="1"/>
          <p:nvPr/>
        </p:nvSpPr>
        <p:spPr>
          <a:xfrm>
            <a:off x="3561133" y="6375581"/>
            <a:ext cx="3948394" cy="514350"/>
          </a:xfrm>
          <a:prstGeom prst="rect">
            <a:avLst/>
          </a:prstGeom>
        </p:spPr>
        <p:txBody>
          <a:bodyPr lIns="0" tIns="0" rIns="0" bIns="0" rtlCol="0" anchor="t">
            <a:spAutoFit/>
          </a:bodyPr>
          <a:lstStyle/>
          <a:p>
            <a:pPr>
              <a:lnSpc>
                <a:spcPts val="3839"/>
              </a:lnSpc>
            </a:pPr>
            <a:r>
              <a:rPr lang="en-US" sz="3199" spc="-102">
                <a:solidFill>
                  <a:srgbClr val="FFFFFF"/>
                </a:solidFill>
                <a:latin typeface="Poppins Semi-Bold"/>
              </a:rPr>
              <a:t>Analysis</a:t>
            </a:r>
          </a:p>
        </p:txBody>
      </p:sp>
      <p:sp>
        <p:nvSpPr>
          <p:cNvPr id="21" name="TextBox 21"/>
          <p:cNvSpPr txBox="1"/>
          <p:nvPr/>
        </p:nvSpPr>
        <p:spPr>
          <a:xfrm>
            <a:off x="3561133" y="8103901"/>
            <a:ext cx="3948394" cy="1019175"/>
          </a:xfrm>
          <a:prstGeom prst="rect">
            <a:avLst/>
          </a:prstGeom>
        </p:spPr>
        <p:txBody>
          <a:bodyPr lIns="0" tIns="0" rIns="0" bIns="0" rtlCol="0" anchor="t">
            <a:spAutoFit/>
          </a:bodyPr>
          <a:lstStyle/>
          <a:p>
            <a:pPr>
              <a:lnSpc>
                <a:spcPts val="3959"/>
              </a:lnSpc>
            </a:pPr>
            <a:r>
              <a:rPr lang="en-US" sz="3299" spc="-105">
                <a:solidFill>
                  <a:srgbClr val="FFFFFF"/>
                </a:solidFill>
                <a:latin typeface="Poppins Semi-Bold"/>
              </a:rPr>
              <a:t>Conclusion &amp; Recomendation</a:t>
            </a:r>
          </a:p>
        </p:txBody>
      </p:sp>
      <p:sp>
        <p:nvSpPr>
          <p:cNvPr id="22" name="TextBox 22"/>
          <p:cNvSpPr txBox="1"/>
          <p:nvPr/>
        </p:nvSpPr>
        <p:spPr>
          <a:xfrm>
            <a:off x="1895015" y="4217919"/>
            <a:ext cx="1666118" cy="904875"/>
          </a:xfrm>
          <a:prstGeom prst="rect">
            <a:avLst/>
          </a:prstGeom>
        </p:spPr>
        <p:txBody>
          <a:bodyPr lIns="0" tIns="0" rIns="0" bIns="0" rtlCol="0" anchor="t">
            <a:spAutoFit/>
          </a:bodyPr>
          <a:lstStyle/>
          <a:p>
            <a:pPr algn="ctr">
              <a:lnSpc>
                <a:spcPts val="6720"/>
              </a:lnSpc>
            </a:pPr>
            <a:r>
              <a:rPr lang="en-US" sz="5600" spc="-179">
                <a:solidFill>
                  <a:srgbClr val="FFFFFF"/>
                </a:solidFill>
                <a:latin typeface="Poppins Semi-Bold"/>
              </a:rPr>
              <a:t>02</a:t>
            </a:r>
          </a:p>
        </p:txBody>
      </p:sp>
      <p:sp>
        <p:nvSpPr>
          <p:cNvPr id="23" name="TextBox 23"/>
          <p:cNvSpPr txBox="1"/>
          <p:nvPr/>
        </p:nvSpPr>
        <p:spPr>
          <a:xfrm>
            <a:off x="3561133" y="4408419"/>
            <a:ext cx="5091375" cy="1076325"/>
          </a:xfrm>
          <a:prstGeom prst="rect">
            <a:avLst/>
          </a:prstGeom>
        </p:spPr>
        <p:txBody>
          <a:bodyPr lIns="0" tIns="0" rIns="0" bIns="0" rtlCol="0" anchor="t">
            <a:spAutoFit/>
          </a:bodyPr>
          <a:lstStyle/>
          <a:p>
            <a:pPr>
              <a:lnSpc>
                <a:spcPts val="4199"/>
              </a:lnSpc>
            </a:pPr>
            <a:r>
              <a:rPr lang="en-US" sz="3499" spc="-111">
                <a:solidFill>
                  <a:srgbClr val="FFFFFF"/>
                </a:solidFill>
                <a:latin typeface="Poppins Semi-Bold"/>
              </a:rPr>
              <a:t>Problem Statement</a:t>
            </a:r>
          </a:p>
          <a:p>
            <a:pPr>
              <a:lnSpc>
                <a:spcPts val="4199"/>
              </a:lnSpc>
            </a:pPr>
            <a:endParaRPr lang="en-US" sz="3499" spc="-111">
              <a:solidFill>
                <a:srgbClr val="FFFFFF"/>
              </a:solidFill>
              <a:latin typeface="Poppins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sp>
        <p:nvSpPr>
          <p:cNvPr id="2" name="TextBox 2"/>
          <p:cNvSpPr txBox="1"/>
          <p:nvPr/>
        </p:nvSpPr>
        <p:spPr>
          <a:xfrm>
            <a:off x="10104323" y="8096924"/>
            <a:ext cx="1892384" cy="628650"/>
          </a:xfrm>
          <a:prstGeom prst="rect">
            <a:avLst/>
          </a:prstGeom>
        </p:spPr>
        <p:txBody>
          <a:bodyPr lIns="0" tIns="0" rIns="0" bIns="0" rtlCol="0" anchor="t">
            <a:spAutoFit/>
          </a:bodyPr>
          <a:lstStyle/>
          <a:p>
            <a:pPr>
              <a:lnSpc>
                <a:spcPts val="2473"/>
              </a:lnSpc>
            </a:pPr>
            <a:r>
              <a:rPr lang="en-US" sz="2061" spc="-65">
                <a:solidFill>
                  <a:srgbClr val="FFFFFF"/>
                </a:solidFill>
                <a:latin typeface="Poppins"/>
              </a:rPr>
              <a:t>Customer satisfaction</a:t>
            </a:r>
          </a:p>
        </p:txBody>
      </p:sp>
      <p:sp>
        <p:nvSpPr>
          <p:cNvPr id="3" name="TextBox 3"/>
          <p:cNvSpPr txBox="1"/>
          <p:nvPr/>
        </p:nvSpPr>
        <p:spPr>
          <a:xfrm>
            <a:off x="12536012" y="8096924"/>
            <a:ext cx="1348573" cy="628650"/>
          </a:xfrm>
          <a:prstGeom prst="rect">
            <a:avLst/>
          </a:prstGeom>
        </p:spPr>
        <p:txBody>
          <a:bodyPr lIns="0" tIns="0" rIns="0" bIns="0" rtlCol="0" anchor="t">
            <a:spAutoFit/>
          </a:bodyPr>
          <a:lstStyle/>
          <a:p>
            <a:pPr>
              <a:lnSpc>
                <a:spcPts val="2473"/>
              </a:lnSpc>
            </a:pPr>
            <a:r>
              <a:rPr lang="en-US" sz="2061" spc="-65">
                <a:solidFill>
                  <a:srgbClr val="FFFFFF"/>
                </a:solidFill>
                <a:latin typeface="Poppins"/>
              </a:rPr>
              <a:t>Active users</a:t>
            </a:r>
          </a:p>
        </p:txBody>
      </p:sp>
      <p:sp>
        <p:nvSpPr>
          <p:cNvPr id="4" name="TextBox 4"/>
          <p:cNvSpPr txBox="1"/>
          <p:nvPr/>
        </p:nvSpPr>
        <p:spPr>
          <a:xfrm>
            <a:off x="14548905" y="8096924"/>
            <a:ext cx="1348573" cy="628650"/>
          </a:xfrm>
          <a:prstGeom prst="rect">
            <a:avLst/>
          </a:prstGeom>
        </p:spPr>
        <p:txBody>
          <a:bodyPr lIns="0" tIns="0" rIns="0" bIns="0" rtlCol="0" anchor="t">
            <a:spAutoFit/>
          </a:bodyPr>
          <a:lstStyle/>
          <a:p>
            <a:pPr>
              <a:lnSpc>
                <a:spcPts val="2473"/>
              </a:lnSpc>
            </a:pPr>
            <a:r>
              <a:rPr lang="en-US" sz="2061" spc="-65">
                <a:solidFill>
                  <a:srgbClr val="FFFFFF"/>
                </a:solidFill>
                <a:latin typeface="Poppins"/>
              </a:rPr>
              <a:t>Company growth</a:t>
            </a:r>
          </a:p>
        </p:txBody>
      </p:sp>
      <p:sp>
        <p:nvSpPr>
          <p:cNvPr id="5" name="TextBox 5"/>
          <p:cNvSpPr txBox="1"/>
          <p:nvPr/>
        </p:nvSpPr>
        <p:spPr>
          <a:xfrm>
            <a:off x="10104323" y="7449102"/>
            <a:ext cx="1892384" cy="514350"/>
          </a:xfrm>
          <a:prstGeom prst="rect">
            <a:avLst/>
          </a:prstGeom>
        </p:spPr>
        <p:txBody>
          <a:bodyPr lIns="0" tIns="0" rIns="0" bIns="0" rtlCol="0" anchor="t">
            <a:spAutoFit/>
          </a:bodyPr>
          <a:lstStyle/>
          <a:p>
            <a:pPr>
              <a:lnSpc>
                <a:spcPts val="3840"/>
              </a:lnSpc>
            </a:pPr>
            <a:r>
              <a:rPr lang="en-US" sz="3200" spc="-102">
                <a:solidFill>
                  <a:srgbClr val="FFFFFF"/>
                </a:solidFill>
                <a:latin typeface="Poppins Semi-Bold"/>
              </a:rPr>
              <a:t>99%</a:t>
            </a:r>
          </a:p>
        </p:txBody>
      </p:sp>
      <p:sp>
        <p:nvSpPr>
          <p:cNvPr id="6" name="TextBox 6"/>
          <p:cNvSpPr txBox="1"/>
          <p:nvPr/>
        </p:nvSpPr>
        <p:spPr>
          <a:xfrm>
            <a:off x="12536012" y="7449102"/>
            <a:ext cx="1348573" cy="514350"/>
          </a:xfrm>
          <a:prstGeom prst="rect">
            <a:avLst/>
          </a:prstGeom>
        </p:spPr>
        <p:txBody>
          <a:bodyPr lIns="0" tIns="0" rIns="0" bIns="0" rtlCol="0" anchor="t">
            <a:spAutoFit/>
          </a:bodyPr>
          <a:lstStyle/>
          <a:p>
            <a:pPr>
              <a:lnSpc>
                <a:spcPts val="3840"/>
              </a:lnSpc>
            </a:pPr>
            <a:r>
              <a:rPr lang="en-US" sz="3200" spc="-102">
                <a:solidFill>
                  <a:srgbClr val="FFFFFF"/>
                </a:solidFill>
                <a:latin typeface="Poppins Semi-Bold"/>
              </a:rPr>
              <a:t>32M</a:t>
            </a:r>
          </a:p>
        </p:txBody>
      </p:sp>
      <p:sp>
        <p:nvSpPr>
          <p:cNvPr id="7" name="TextBox 7"/>
          <p:cNvSpPr txBox="1"/>
          <p:nvPr/>
        </p:nvSpPr>
        <p:spPr>
          <a:xfrm>
            <a:off x="14548905" y="7449102"/>
            <a:ext cx="1348573" cy="514350"/>
          </a:xfrm>
          <a:prstGeom prst="rect">
            <a:avLst/>
          </a:prstGeom>
        </p:spPr>
        <p:txBody>
          <a:bodyPr lIns="0" tIns="0" rIns="0" bIns="0" rtlCol="0" anchor="t">
            <a:spAutoFit/>
          </a:bodyPr>
          <a:lstStyle/>
          <a:p>
            <a:pPr>
              <a:lnSpc>
                <a:spcPts val="3840"/>
              </a:lnSpc>
            </a:pPr>
            <a:r>
              <a:rPr lang="en-US" sz="3200" spc="-102">
                <a:solidFill>
                  <a:srgbClr val="FFFFFF"/>
                </a:solidFill>
                <a:latin typeface="Poppins Semi-Bold"/>
              </a:rPr>
              <a:t>240%</a:t>
            </a:r>
          </a:p>
        </p:txBody>
      </p:sp>
      <p:grpSp>
        <p:nvGrpSpPr>
          <p:cNvPr id="8" name="Group 8"/>
          <p:cNvGrpSpPr/>
          <p:nvPr/>
        </p:nvGrpSpPr>
        <p:grpSpPr>
          <a:xfrm>
            <a:off x="8473372" y="2402092"/>
            <a:ext cx="8785928" cy="2997643"/>
            <a:chOff x="0" y="0"/>
            <a:chExt cx="4201026" cy="1433335"/>
          </a:xfrm>
        </p:grpSpPr>
        <p:sp>
          <p:nvSpPr>
            <p:cNvPr id="9" name="Freeform 9"/>
            <p:cNvSpPr/>
            <p:nvPr/>
          </p:nvSpPr>
          <p:spPr>
            <a:xfrm>
              <a:off x="0" y="0"/>
              <a:ext cx="4201026" cy="1433335"/>
            </a:xfrm>
            <a:custGeom>
              <a:avLst/>
              <a:gdLst/>
              <a:ahLst/>
              <a:cxnLst/>
              <a:rect l="l" t="t" r="r" b="b"/>
              <a:pathLst>
                <a:path w="4201026" h="1433335">
                  <a:moveTo>
                    <a:pt x="44940" y="0"/>
                  </a:moveTo>
                  <a:lnTo>
                    <a:pt x="4156086" y="0"/>
                  </a:lnTo>
                  <a:cubicBezTo>
                    <a:pt x="4168005" y="0"/>
                    <a:pt x="4179436" y="4735"/>
                    <a:pt x="4187864" y="13163"/>
                  </a:cubicBezTo>
                  <a:cubicBezTo>
                    <a:pt x="4196292" y="21590"/>
                    <a:pt x="4201026" y="33021"/>
                    <a:pt x="4201026" y="44940"/>
                  </a:cubicBezTo>
                  <a:lnTo>
                    <a:pt x="4201026" y="1388395"/>
                  </a:lnTo>
                  <a:cubicBezTo>
                    <a:pt x="4201026" y="1400314"/>
                    <a:pt x="4196292" y="1411744"/>
                    <a:pt x="4187864" y="1420172"/>
                  </a:cubicBezTo>
                  <a:cubicBezTo>
                    <a:pt x="4179436" y="1428600"/>
                    <a:pt x="4168005" y="1433335"/>
                    <a:pt x="4156086" y="1433335"/>
                  </a:cubicBezTo>
                  <a:lnTo>
                    <a:pt x="44940" y="1433335"/>
                  </a:lnTo>
                  <a:cubicBezTo>
                    <a:pt x="33021" y="1433335"/>
                    <a:pt x="21590" y="1428600"/>
                    <a:pt x="13163" y="1420172"/>
                  </a:cubicBezTo>
                  <a:cubicBezTo>
                    <a:pt x="4735" y="1411744"/>
                    <a:pt x="0" y="1400314"/>
                    <a:pt x="0" y="1388395"/>
                  </a:cubicBezTo>
                  <a:lnTo>
                    <a:pt x="0" y="44940"/>
                  </a:lnTo>
                  <a:cubicBezTo>
                    <a:pt x="0" y="33021"/>
                    <a:pt x="4735" y="21590"/>
                    <a:pt x="13163" y="13163"/>
                  </a:cubicBezTo>
                  <a:cubicBezTo>
                    <a:pt x="21590" y="4735"/>
                    <a:pt x="33021" y="0"/>
                    <a:pt x="44940" y="0"/>
                  </a:cubicBezTo>
                  <a:close/>
                </a:path>
              </a:pathLst>
            </a:custGeom>
            <a:solidFill>
              <a:srgbClr val="003586"/>
            </a:solidFill>
          </p:spPr>
        </p:sp>
        <p:sp>
          <p:nvSpPr>
            <p:cNvPr id="10" name="TextBox 10"/>
            <p:cNvSpPr txBox="1"/>
            <p:nvPr/>
          </p:nvSpPr>
          <p:spPr>
            <a:xfrm>
              <a:off x="0" y="-19050"/>
              <a:ext cx="4201026" cy="1452385"/>
            </a:xfrm>
            <a:prstGeom prst="rect">
              <a:avLst/>
            </a:prstGeom>
          </p:spPr>
          <p:txBody>
            <a:bodyPr lIns="50800" tIns="50800" rIns="50800" bIns="50800" rtlCol="0" anchor="ctr"/>
            <a:lstStyle/>
            <a:p>
              <a:pPr algn="ctr">
                <a:lnSpc>
                  <a:spcPts val="2473"/>
                </a:lnSpc>
              </a:pPr>
              <a:endParaRPr/>
            </a:p>
          </p:txBody>
        </p:sp>
      </p:grpSp>
      <p:sp>
        <p:nvSpPr>
          <p:cNvPr id="11" name="TextBox 11"/>
          <p:cNvSpPr txBox="1"/>
          <p:nvPr/>
        </p:nvSpPr>
        <p:spPr>
          <a:xfrm>
            <a:off x="8665279" y="2602911"/>
            <a:ext cx="8483236" cy="3164755"/>
          </a:xfrm>
          <a:prstGeom prst="rect">
            <a:avLst/>
          </a:prstGeom>
        </p:spPr>
        <p:txBody>
          <a:bodyPr lIns="0" tIns="0" rIns="0" bIns="0" rtlCol="0" anchor="t">
            <a:spAutoFit/>
          </a:bodyPr>
          <a:lstStyle/>
          <a:p>
            <a:pPr algn="ctr">
              <a:lnSpc>
                <a:spcPts val="5034"/>
              </a:lnSpc>
            </a:pPr>
            <a:r>
              <a:rPr lang="en-US" sz="2961" spc="-94">
                <a:solidFill>
                  <a:srgbClr val="FFF7F7"/>
                </a:solidFill>
                <a:latin typeface="Poppins Bold"/>
              </a:rPr>
              <a:t>Amazon Web Services adalah sekumpulan layanan-layanan berbasis komputasi awan yang di sediakan oleh Amazon sejak tahun 2002.</a:t>
            </a:r>
          </a:p>
          <a:p>
            <a:pPr algn="ctr">
              <a:lnSpc>
                <a:spcPts val="5034"/>
              </a:lnSpc>
            </a:pPr>
            <a:endParaRPr lang="en-US" sz="2961" spc="-94">
              <a:solidFill>
                <a:srgbClr val="FFF7F7"/>
              </a:solidFill>
              <a:latin typeface="Poppins Bold"/>
            </a:endParaRPr>
          </a:p>
        </p:txBody>
      </p:sp>
      <p:grpSp>
        <p:nvGrpSpPr>
          <p:cNvPr id="12" name="Group 12"/>
          <p:cNvGrpSpPr/>
          <p:nvPr/>
        </p:nvGrpSpPr>
        <p:grpSpPr>
          <a:xfrm>
            <a:off x="8555203" y="5752742"/>
            <a:ext cx="8785928" cy="3505558"/>
            <a:chOff x="0" y="0"/>
            <a:chExt cx="4201026" cy="1676196"/>
          </a:xfrm>
        </p:grpSpPr>
        <p:sp>
          <p:nvSpPr>
            <p:cNvPr id="13" name="Freeform 13"/>
            <p:cNvSpPr/>
            <p:nvPr/>
          </p:nvSpPr>
          <p:spPr>
            <a:xfrm>
              <a:off x="0" y="0"/>
              <a:ext cx="4201026" cy="1676197"/>
            </a:xfrm>
            <a:custGeom>
              <a:avLst/>
              <a:gdLst/>
              <a:ahLst/>
              <a:cxnLst/>
              <a:rect l="l" t="t" r="r" b="b"/>
              <a:pathLst>
                <a:path w="4201026" h="1676197">
                  <a:moveTo>
                    <a:pt x="44940" y="0"/>
                  </a:moveTo>
                  <a:lnTo>
                    <a:pt x="4156086" y="0"/>
                  </a:lnTo>
                  <a:cubicBezTo>
                    <a:pt x="4168005" y="0"/>
                    <a:pt x="4179436" y="4735"/>
                    <a:pt x="4187864" y="13163"/>
                  </a:cubicBezTo>
                  <a:cubicBezTo>
                    <a:pt x="4196292" y="21590"/>
                    <a:pt x="4201026" y="33021"/>
                    <a:pt x="4201026" y="44940"/>
                  </a:cubicBezTo>
                  <a:lnTo>
                    <a:pt x="4201026" y="1631257"/>
                  </a:lnTo>
                  <a:cubicBezTo>
                    <a:pt x="4201026" y="1656076"/>
                    <a:pt x="4180906" y="1676197"/>
                    <a:pt x="4156086" y="1676197"/>
                  </a:cubicBezTo>
                  <a:lnTo>
                    <a:pt x="44940" y="1676197"/>
                  </a:lnTo>
                  <a:cubicBezTo>
                    <a:pt x="33021" y="1676197"/>
                    <a:pt x="21590" y="1671462"/>
                    <a:pt x="13163" y="1663034"/>
                  </a:cubicBezTo>
                  <a:cubicBezTo>
                    <a:pt x="4735" y="1654606"/>
                    <a:pt x="0" y="1643175"/>
                    <a:pt x="0" y="1631257"/>
                  </a:cubicBezTo>
                  <a:lnTo>
                    <a:pt x="0" y="44940"/>
                  </a:lnTo>
                  <a:cubicBezTo>
                    <a:pt x="0" y="33021"/>
                    <a:pt x="4735" y="21590"/>
                    <a:pt x="13163" y="13163"/>
                  </a:cubicBezTo>
                  <a:cubicBezTo>
                    <a:pt x="21590" y="4735"/>
                    <a:pt x="33021" y="0"/>
                    <a:pt x="44940" y="0"/>
                  </a:cubicBezTo>
                  <a:close/>
                </a:path>
              </a:pathLst>
            </a:custGeom>
            <a:solidFill>
              <a:srgbClr val="003586"/>
            </a:solidFill>
          </p:spPr>
        </p:sp>
        <p:sp>
          <p:nvSpPr>
            <p:cNvPr id="14" name="TextBox 14"/>
            <p:cNvSpPr txBox="1"/>
            <p:nvPr/>
          </p:nvSpPr>
          <p:spPr>
            <a:xfrm>
              <a:off x="0" y="-19050"/>
              <a:ext cx="4201026" cy="1695246"/>
            </a:xfrm>
            <a:prstGeom prst="rect">
              <a:avLst/>
            </a:prstGeom>
          </p:spPr>
          <p:txBody>
            <a:bodyPr lIns="50800" tIns="50800" rIns="50800" bIns="50800" rtlCol="0" anchor="ctr"/>
            <a:lstStyle/>
            <a:p>
              <a:pPr algn="ctr">
                <a:lnSpc>
                  <a:spcPts val="2473"/>
                </a:lnSpc>
              </a:pPr>
              <a:endParaRPr/>
            </a:p>
          </p:txBody>
        </p:sp>
      </p:grpSp>
      <p:sp>
        <p:nvSpPr>
          <p:cNvPr id="15" name="Freeform 15"/>
          <p:cNvSpPr/>
          <p:nvPr/>
        </p:nvSpPr>
        <p:spPr>
          <a:xfrm>
            <a:off x="1028700" y="1676124"/>
            <a:ext cx="6695188" cy="6934752"/>
          </a:xfrm>
          <a:custGeom>
            <a:avLst/>
            <a:gdLst/>
            <a:ahLst/>
            <a:cxnLst/>
            <a:rect l="l" t="t" r="r" b="b"/>
            <a:pathLst>
              <a:path w="6695188" h="6934752">
                <a:moveTo>
                  <a:pt x="0" y="0"/>
                </a:moveTo>
                <a:lnTo>
                  <a:pt x="6695188" y="0"/>
                </a:lnTo>
                <a:lnTo>
                  <a:pt x="6695188" y="6934752"/>
                </a:lnTo>
                <a:lnTo>
                  <a:pt x="0" y="6934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0104323" y="916192"/>
            <a:ext cx="7527213" cy="1000125"/>
          </a:xfrm>
          <a:prstGeom prst="rect">
            <a:avLst/>
          </a:prstGeom>
        </p:spPr>
        <p:txBody>
          <a:bodyPr lIns="0" tIns="0" rIns="0" bIns="0" rtlCol="0" anchor="t">
            <a:spAutoFit/>
          </a:bodyPr>
          <a:lstStyle/>
          <a:p>
            <a:pPr>
              <a:lnSpc>
                <a:spcPts val="7439"/>
              </a:lnSpc>
            </a:pPr>
            <a:r>
              <a:rPr lang="en-US" sz="6199" spc="-198">
                <a:solidFill>
                  <a:srgbClr val="003586"/>
                </a:solidFill>
                <a:latin typeface="Poppins Bold"/>
              </a:rPr>
              <a:t>Background</a:t>
            </a:r>
          </a:p>
        </p:txBody>
      </p:sp>
      <p:sp>
        <p:nvSpPr>
          <p:cNvPr id="17" name="TextBox 17"/>
          <p:cNvSpPr txBox="1"/>
          <p:nvPr/>
        </p:nvSpPr>
        <p:spPr>
          <a:xfrm>
            <a:off x="8817334" y="6093545"/>
            <a:ext cx="8261665" cy="3164755"/>
          </a:xfrm>
          <a:prstGeom prst="rect">
            <a:avLst/>
          </a:prstGeom>
        </p:spPr>
        <p:txBody>
          <a:bodyPr lIns="0" tIns="0" rIns="0" bIns="0" rtlCol="0" anchor="t">
            <a:spAutoFit/>
          </a:bodyPr>
          <a:lstStyle/>
          <a:p>
            <a:pPr algn="ctr">
              <a:lnSpc>
                <a:spcPts val="5034"/>
              </a:lnSpc>
            </a:pPr>
            <a:r>
              <a:rPr lang="en-US" sz="2961" spc="-94">
                <a:solidFill>
                  <a:srgbClr val="FFF7F7"/>
                </a:solidFill>
                <a:latin typeface="Poppins Bold"/>
              </a:rPr>
              <a:t>Pengumpulan data dilakukan dari Januari 2020 – Desember 2023 untuk menganilisa growth sales dan customer segment dari produk yang mengalami kerugian</a:t>
            </a:r>
          </a:p>
          <a:p>
            <a:pPr algn="ctr">
              <a:lnSpc>
                <a:spcPts val="5034"/>
              </a:lnSpc>
            </a:pPr>
            <a:endParaRPr lang="en-US" sz="2961" spc="-94">
              <a:solidFill>
                <a:srgbClr val="FFF7F7"/>
              </a:solidFill>
              <a:latin typeface="Poppi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ADDF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513967"/>
            <a:ext cx="7248985" cy="1699871"/>
            <a:chOff x="0" y="0"/>
            <a:chExt cx="3466131" cy="812800"/>
          </a:xfrm>
        </p:grpSpPr>
        <p:sp>
          <p:nvSpPr>
            <p:cNvPr id="3" name="Freeform 3"/>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4" name="TextBox 4"/>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5" name="Group 5"/>
          <p:cNvGrpSpPr/>
          <p:nvPr/>
        </p:nvGrpSpPr>
        <p:grpSpPr>
          <a:xfrm>
            <a:off x="9144000" y="4414159"/>
            <a:ext cx="7248985" cy="1699871"/>
            <a:chOff x="0" y="0"/>
            <a:chExt cx="3466131" cy="812800"/>
          </a:xfrm>
        </p:grpSpPr>
        <p:sp>
          <p:nvSpPr>
            <p:cNvPr id="6" name="Freeform 6"/>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7" name="TextBox 7"/>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grpSp>
        <p:nvGrpSpPr>
          <p:cNvPr id="8" name="Group 8"/>
          <p:cNvGrpSpPr/>
          <p:nvPr/>
        </p:nvGrpSpPr>
        <p:grpSpPr>
          <a:xfrm>
            <a:off x="9144000" y="6380730"/>
            <a:ext cx="7248985" cy="1699871"/>
            <a:chOff x="0" y="0"/>
            <a:chExt cx="3466131" cy="812800"/>
          </a:xfrm>
        </p:grpSpPr>
        <p:sp>
          <p:nvSpPr>
            <p:cNvPr id="9" name="Freeform 9"/>
            <p:cNvSpPr/>
            <p:nvPr/>
          </p:nvSpPr>
          <p:spPr>
            <a:xfrm>
              <a:off x="0" y="0"/>
              <a:ext cx="3466131" cy="812800"/>
            </a:xfrm>
            <a:custGeom>
              <a:avLst/>
              <a:gdLst/>
              <a:ahLst/>
              <a:cxnLst/>
              <a:rect l="l" t="t" r="r" b="b"/>
              <a:pathLst>
                <a:path w="3466131" h="812800">
                  <a:moveTo>
                    <a:pt x="54468" y="0"/>
                  </a:moveTo>
                  <a:lnTo>
                    <a:pt x="3411663" y="0"/>
                  </a:lnTo>
                  <a:cubicBezTo>
                    <a:pt x="3426108" y="0"/>
                    <a:pt x="3439963" y="5739"/>
                    <a:pt x="3450177" y="15953"/>
                  </a:cubicBezTo>
                  <a:cubicBezTo>
                    <a:pt x="3460392" y="26168"/>
                    <a:pt x="3466131" y="40022"/>
                    <a:pt x="3466131" y="54468"/>
                  </a:cubicBezTo>
                  <a:lnTo>
                    <a:pt x="3466131" y="758332"/>
                  </a:lnTo>
                  <a:cubicBezTo>
                    <a:pt x="3466131" y="788414"/>
                    <a:pt x="3441745" y="812800"/>
                    <a:pt x="3411663" y="812800"/>
                  </a:cubicBezTo>
                  <a:lnTo>
                    <a:pt x="54468" y="812800"/>
                  </a:lnTo>
                  <a:cubicBezTo>
                    <a:pt x="24386" y="812800"/>
                    <a:pt x="0" y="788414"/>
                    <a:pt x="0" y="758332"/>
                  </a:cubicBezTo>
                  <a:lnTo>
                    <a:pt x="0" y="54468"/>
                  </a:lnTo>
                  <a:cubicBezTo>
                    <a:pt x="0" y="24386"/>
                    <a:pt x="24386" y="0"/>
                    <a:pt x="54468" y="0"/>
                  </a:cubicBezTo>
                  <a:close/>
                </a:path>
              </a:pathLst>
            </a:custGeom>
            <a:solidFill>
              <a:srgbClr val="003586"/>
            </a:solidFill>
          </p:spPr>
        </p:sp>
        <p:sp>
          <p:nvSpPr>
            <p:cNvPr id="10" name="TextBox 10"/>
            <p:cNvSpPr txBox="1"/>
            <p:nvPr/>
          </p:nvSpPr>
          <p:spPr>
            <a:xfrm>
              <a:off x="0" y="-19050"/>
              <a:ext cx="3466131" cy="831850"/>
            </a:xfrm>
            <a:prstGeom prst="rect">
              <a:avLst/>
            </a:prstGeom>
          </p:spPr>
          <p:txBody>
            <a:bodyPr lIns="50800" tIns="50800" rIns="50800" bIns="50800" rtlCol="0" anchor="ctr"/>
            <a:lstStyle/>
            <a:p>
              <a:pPr algn="ctr">
                <a:lnSpc>
                  <a:spcPts val="2473"/>
                </a:lnSpc>
              </a:pPr>
              <a:endParaRPr/>
            </a:p>
          </p:txBody>
        </p:sp>
      </p:grpSp>
      <p:sp>
        <p:nvSpPr>
          <p:cNvPr id="11" name="Freeform 11"/>
          <p:cNvSpPr/>
          <p:nvPr/>
        </p:nvSpPr>
        <p:spPr>
          <a:xfrm>
            <a:off x="1028700" y="2914863"/>
            <a:ext cx="7197049" cy="7372137"/>
          </a:xfrm>
          <a:custGeom>
            <a:avLst/>
            <a:gdLst/>
            <a:ahLst/>
            <a:cxnLst/>
            <a:rect l="l" t="t" r="r" b="b"/>
            <a:pathLst>
              <a:path w="7197049" h="7372137">
                <a:moveTo>
                  <a:pt x="0" y="0"/>
                </a:moveTo>
                <a:lnTo>
                  <a:pt x="7197049" y="0"/>
                </a:lnTo>
                <a:lnTo>
                  <a:pt x="7197049" y="7372137"/>
                </a:lnTo>
                <a:lnTo>
                  <a:pt x="0" y="7372137"/>
                </a:lnTo>
                <a:lnTo>
                  <a:pt x="0" y="0"/>
                </a:lnTo>
                <a:close/>
              </a:path>
            </a:pathLst>
          </a:custGeom>
          <a:blipFill>
            <a:blip r:embed="rId2"/>
            <a:stretch>
              <a:fillRect/>
            </a:stretch>
          </a:blipFill>
        </p:spPr>
      </p:sp>
      <p:sp>
        <p:nvSpPr>
          <p:cNvPr id="12" name="TextBox 12"/>
          <p:cNvSpPr txBox="1"/>
          <p:nvPr/>
        </p:nvSpPr>
        <p:spPr>
          <a:xfrm>
            <a:off x="9004886" y="971550"/>
            <a:ext cx="7527213" cy="981075"/>
          </a:xfrm>
          <a:prstGeom prst="rect">
            <a:avLst/>
          </a:prstGeom>
        </p:spPr>
        <p:txBody>
          <a:bodyPr lIns="0" tIns="0" rIns="0" bIns="0" rtlCol="0" anchor="t">
            <a:spAutoFit/>
          </a:bodyPr>
          <a:lstStyle/>
          <a:p>
            <a:pPr>
              <a:lnSpc>
                <a:spcPts val="7319"/>
              </a:lnSpc>
            </a:pPr>
            <a:r>
              <a:rPr lang="en-US" sz="6099" spc="-195">
                <a:solidFill>
                  <a:srgbClr val="003586"/>
                </a:solidFill>
                <a:latin typeface="Poppins Semi-Bold"/>
              </a:rPr>
              <a:t>Problem Statement</a:t>
            </a:r>
          </a:p>
        </p:txBody>
      </p:sp>
      <p:sp>
        <p:nvSpPr>
          <p:cNvPr id="13" name="TextBox 13"/>
          <p:cNvSpPr txBox="1"/>
          <p:nvPr/>
        </p:nvSpPr>
        <p:spPr>
          <a:xfrm>
            <a:off x="9922726" y="3073390"/>
            <a:ext cx="6095564" cy="1076325"/>
          </a:xfrm>
          <a:prstGeom prst="rect">
            <a:avLst/>
          </a:prstGeom>
        </p:spPr>
        <p:txBody>
          <a:bodyPr lIns="0" tIns="0" rIns="0" bIns="0" rtlCol="0" anchor="t">
            <a:spAutoFit/>
          </a:bodyPr>
          <a:lstStyle/>
          <a:p>
            <a:pPr>
              <a:lnSpc>
                <a:spcPts val="4199"/>
              </a:lnSpc>
            </a:pPr>
            <a:r>
              <a:rPr lang="en-US" sz="3499" spc="-111" dirty="0" err="1">
                <a:solidFill>
                  <a:srgbClr val="FFFFFF"/>
                </a:solidFill>
                <a:latin typeface="Poppins Semi-Bold"/>
              </a:rPr>
              <a:t>Menganalisa</a:t>
            </a:r>
            <a:r>
              <a:rPr lang="en-US" sz="3499" spc="-111" dirty="0">
                <a:solidFill>
                  <a:srgbClr val="FFFFFF"/>
                </a:solidFill>
                <a:latin typeface="Poppins Semi-Bold"/>
              </a:rPr>
              <a:t> growth sales</a:t>
            </a:r>
          </a:p>
          <a:p>
            <a:pPr>
              <a:lnSpc>
                <a:spcPts val="4199"/>
              </a:lnSpc>
            </a:pPr>
            <a:endParaRPr lang="en-US" sz="3499" spc="-111" dirty="0">
              <a:solidFill>
                <a:srgbClr val="FFFFFF"/>
              </a:solidFill>
              <a:latin typeface="Poppins Semi-Bold"/>
            </a:endParaRPr>
          </a:p>
        </p:txBody>
      </p:sp>
      <p:sp>
        <p:nvSpPr>
          <p:cNvPr id="14" name="TextBox 14"/>
          <p:cNvSpPr txBox="1"/>
          <p:nvPr/>
        </p:nvSpPr>
        <p:spPr>
          <a:xfrm>
            <a:off x="9596691" y="6895080"/>
            <a:ext cx="6811389" cy="1066800"/>
          </a:xfrm>
          <a:prstGeom prst="rect">
            <a:avLst/>
          </a:prstGeom>
        </p:spPr>
        <p:txBody>
          <a:bodyPr lIns="0" tIns="0" rIns="0" bIns="0" rtlCol="0" anchor="t">
            <a:spAutoFit/>
          </a:bodyPr>
          <a:lstStyle/>
          <a:p>
            <a:pPr>
              <a:lnSpc>
                <a:spcPts val="4079"/>
              </a:lnSpc>
            </a:pPr>
            <a:r>
              <a:rPr lang="en-US" sz="3399" spc="-108">
                <a:solidFill>
                  <a:srgbClr val="FFFFFF"/>
                </a:solidFill>
                <a:latin typeface="Poppins Semi-Bold"/>
              </a:rPr>
              <a:t>Menganalisa market penjualan</a:t>
            </a:r>
          </a:p>
          <a:p>
            <a:pPr>
              <a:lnSpc>
                <a:spcPts val="4079"/>
              </a:lnSpc>
            </a:pPr>
            <a:endParaRPr lang="en-US" sz="3399" spc="-108">
              <a:solidFill>
                <a:srgbClr val="FFFFFF"/>
              </a:solidFill>
              <a:latin typeface="Poppins Semi-Bold"/>
            </a:endParaRPr>
          </a:p>
        </p:txBody>
      </p:sp>
      <p:sp>
        <p:nvSpPr>
          <p:cNvPr id="15" name="TextBox 15"/>
          <p:cNvSpPr txBox="1"/>
          <p:nvPr/>
        </p:nvSpPr>
        <p:spPr>
          <a:xfrm>
            <a:off x="9596691" y="5006771"/>
            <a:ext cx="6576274" cy="1047750"/>
          </a:xfrm>
          <a:prstGeom prst="rect">
            <a:avLst/>
          </a:prstGeom>
        </p:spPr>
        <p:txBody>
          <a:bodyPr lIns="0" tIns="0" rIns="0" bIns="0" rtlCol="0" anchor="t">
            <a:spAutoFit/>
          </a:bodyPr>
          <a:lstStyle/>
          <a:p>
            <a:pPr>
              <a:lnSpc>
                <a:spcPts val="3959"/>
              </a:lnSpc>
            </a:pPr>
            <a:r>
              <a:rPr lang="en-US" sz="3299" spc="-105">
                <a:solidFill>
                  <a:srgbClr val="FFFFFF"/>
                </a:solidFill>
                <a:latin typeface="Poppins Semi-Bold"/>
              </a:rPr>
              <a:t>Menganalisa customer segment</a:t>
            </a:r>
          </a:p>
          <a:p>
            <a:pPr>
              <a:lnSpc>
                <a:spcPts val="4199"/>
              </a:lnSpc>
            </a:pPr>
            <a:endParaRPr lang="en-US" sz="3299" spc="-105">
              <a:solidFill>
                <a:srgbClr val="FFFFFF"/>
              </a:solidFill>
              <a:latin typeface="Poppi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4144" y="466765"/>
            <a:ext cx="16719214" cy="8791535"/>
          </a:xfrm>
          <a:custGeom>
            <a:avLst/>
            <a:gdLst/>
            <a:ahLst/>
            <a:cxnLst/>
            <a:rect l="l" t="t" r="r" b="b"/>
            <a:pathLst>
              <a:path w="16719214" h="8791535">
                <a:moveTo>
                  <a:pt x="0" y="0"/>
                </a:moveTo>
                <a:lnTo>
                  <a:pt x="16719215" y="0"/>
                </a:lnTo>
                <a:lnTo>
                  <a:pt x="16719215" y="8791535"/>
                </a:lnTo>
                <a:lnTo>
                  <a:pt x="0" y="8791535"/>
                </a:lnTo>
                <a:lnTo>
                  <a:pt x="0" y="0"/>
                </a:lnTo>
                <a:close/>
              </a:path>
            </a:pathLst>
          </a:custGeom>
          <a:blipFill>
            <a:blip r:embed="rId2"/>
            <a:stretch>
              <a:fillRect/>
            </a:stretch>
          </a:blipFill>
        </p:spPr>
      </p:sp>
      <p:sp>
        <p:nvSpPr>
          <p:cNvPr id="3" name="Freeform 3"/>
          <p:cNvSpPr/>
          <p:nvPr/>
        </p:nvSpPr>
        <p:spPr>
          <a:xfrm>
            <a:off x="16451953" y="8608732"/>
            <a:ext cx="1614694" cy="1299137"/>
          </a:xfrm>
          <a:custGeom>
            <a:avLst/>
            <a:gdLst/>
            <a:ahLst/>
            <a:cxnLst/>
            <a:rect l="l" t="t" r="r" b="b"/>
            <a:pathLst>
              <a:path w="1614694" h="1299137">
                <a:moveTo>
                  <a:pt x="0" y="0"/>
                </a:moveTo>
                <a:lnTo>
                  <a:pt x="1614694" y="0"/>
                </a:lnTo>
                <a:lnTo>
                  <a:pt x="1614694" y="1299136"/>
                </a:lnTo>
                <a:lnTo>
                  <a:pt x="0" y="1299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1519" y="600293"/>
            <a:ext cx="15844869" cy="9180100"/>
          </a:xfrm>
          <a:custGeom>
            <a:avLst/>
            <a:gdLst/>
            <a:ahLst/>
            <a:cxnLst/>
            <a:rect l="l" t="t" r="r" b="b"/>
            <a:pathLst>
              <a:path w="15844869" h="9180100">
                <a:moveTo>
                  <a:pt x="0" y="0"/>
                </a:moveTo>
                <a:lnTo>
                  <a:pt x="15844869" y="0"/>
                </a:lnTo>
                <a:lnTo>
                  <a:pt x="15844869" y="9180100"/>
                </a:lnTo>
                <a:lnTo>
                  <a:pt x="0" y="9180100"/>
                </a:lnTo>
                <a:lnTo>
                  <a:pt x="0" y="0"/>
                </a:lnTo>
                <a:close/>
              </a:path>
            </a:pathLst>
          </a:custGeom>
          <a:blipFill>
            <a:blip r:embed="rId2"/>
            <a:stretch>
              <a:fillRect/>
            </a:stretch>
          </a:blipFill>
        </p:spPr>
      </p:sp>
      <p:sp>
        <p:nvSpPr>
          <p:cNvPr id="3" name="Freeform 3"/>
          <p:cNvSpPr/>
          <p:nvPr/>
        </p:nvSpPr>
        <p:spPr>
          <a:xfrm>
            <a:off x="0" y="8280219"/>
            <a:ext cx="2151519" cy="2006781"/>
          </a:xfrm>
          <a:custGeom>
            <a:avLst/>
            <a:gdLst/>
            <a:ahLst/>
            <a:cxnLst/>
            <a:rect l="l" t="t" r="r" b="b"/>
            <a:pathLst>
              <a:path w="2151519" h="2006781">
                <a:moveTo>
                  <a:pt x="0" y="0"/>
                </a:moveTo>
                <a:lnTo>
                  <a:pt x="2151519" y="0"/>
                </a:lnTo>
                <a:lnTo>
                  <a:pt x="2151519" y="2006781"/>
                </a:lnTo>
                <a:lnTo>
                  <a:pt x="0" y="20067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80219"/>
            <a:ext cx="2151519" cy="2006781"/>
          </a:xfrm>
          <a:custGeom>
            <a:avLst/>
            <a:gdLst/>
            <a:ahLst/>
            <a:cxnLst/>
            <a:rect l="l" t="t" r="r" b="b"/>
            <a:pathLst>
              <a:path w="2151519" h="2006781">
                <a:moveTo>
                  <a:pt x="0" y="0"/>
                </a:moveTo>
                <a:lnTo>
                  <a:pt x="2151519" y="0"/>
                </a:lnTo>
                <a:lnTo>
                  <a:pt x="2151519" y="2006781"/>
                </a:lnTo>
                <a:lnTo>
                  <a:pt x="0" y="2006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51519" y="641206"/>
            <a:ext cx="15587774" cy="9004588"/>
          </a:xfrm>
          <a:custGeom>
            <a:avLst/>
            <a:gdLst/>
            <a:ahLst/>
            <a:cxnLst/>
            <a:rect l="l" t="t" r="r" b="b"/>
            <a:pathLst>
              <a:path w="15587774" h="9004588">
                <a:moveTo>
                  <a:pt x="0" y="0"/>
                </a:moveTo>
                <a:lnTo>
                  <a:pt x="15587774" y="0"/>
                </a:lnTo>
                <a:lnTo>
                  <a:pt x="15587774" y="9004588"/>
                </a:lnTo>
                <a:lnTo>
                  <a:pt x="0" y="9004588"/>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80219"/>
            <a:ext cx="2151519" cy="2006781"/>
          </a:xfrm>
          <a:custGeom>
            <a:avLst/>
            <a:gdLst/>
            <a:ahLst/>
            <a:cxnLst/>
            <a:rect l="l" t="t" r="r" b="b"/>
            <a:pathLst>
              <a:path w="2151519" h="2006781">
                <a:moveTo>
                  <a:pt x="0" y="0"/>
                </a:moveTo>
                <a:lnTo>
                  <a:pt x="2151519" y="0"/>
                </a:lnTo>
                <a:lnTo>
                  <a:pt x="2151519" y="2006781"/>
                </a:lnTo>
                <a:lnTo>
                  <a:pt x="0" y="2006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51519" y="559829"/>
            <a:ext cx="15424311" cy="9167343"/>
          </a:xfrm>
          <a:custGeom>
            <a:avLst/>
            <a:gdLst/>
            <a:ahLst/>
            <a:cxnLst/>
            <a:rect l="l" t="t" r="r" b="b"/>
            <a:pathLst>
              <a:path w="15424311" h="9167343">
                <a:moveTo>
                  <a:pt x="0" y="0"/>
                </a:moveTo>
                <a:lnTo>
                  <a:pt x="15424311" y="0"/>
                </a:lnTo>
                <a:lnTo>
                  <a:pt x="15424311" y="9167342"/>
                </a:lnTo>
                <a:lnTo>
                  <a:pt x="0" y="9167342"/>
                </a:lnTo>
                <a:lnTo>
                  <a:pt x="0" y="0"/>
                </a:lnTo>
                <a:close/>
              </a:path>
            </a:pathLst>
          </a:custGeom>
          <a:blipFill>
            <a:blip r:embed="rId4"/>
            <a:stretch>
              <a:fillRect t="-1047" b="-1047"/>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280219"/>
            <a:ext cx="2151519" cy="2006781"/>
          </a:xfrm>
          <a:custGeom>
            <a:avLst/>
            <a:gdLst/>
            <a:ahLst/>
            <a:cxnLst/>
            <a:rect l="l" t="t" r="r" b="b"/>
            <a:pathLst>
              <a:path w="2151519" h="2006781">
                <a:moveTo>
                  <a:pt x="0" y="0"/>
                </a:moveTo>
                <a:lnTo>
                  <a:pt x="2151519" y="0"/>
                </a:lnTo>
                <a:lnTo>
                  <a:pt x="2151519" y="2006781"/>
                </a:lnTo>
                <a:lnTo>
                  <a:pt x="0" y="2006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51519" y="568908"/>
            <a:ext cx="15416814" cy="9149185"/>
          </a:xfrm>
          <a:custGeom>
            <a:avLst/>
            <a:gdLst/>
            <a:ahLst/>
            <a:cxnLst/>
            <a:rect l="l" t="t" r="r" b="b"/>
            <a:pathLst>
              <a:path w="15416814" h="9149185">
                <a:moveTo>
                  <a:pt x="0" y="0"/>
                </a:moveTo>
                <a:lnTo>
                  <a:pt x="15416814" y="0"/>
                </a:lnTo>
                <a:lnTo>
                  <a:pt x="15416814" y="9149184"/>
                </a:lnTo>
                <a:lnTo>
                  <a:pt x="0" y="9149184"/>
                </a:lnTo>
                <a:lnTo>
                  <a:pt x="0" y="0"/>
                </a:lnTo>
                <a:close/>
              </a:path>
            </a:pathLst>
          </a:custGeom>
          <a:blipFill>
            <a:blip r:embed="rId4"/>
            <a:stretch>
              <a:fillRect t="-923" b="-923"/>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272</Words>
  <Application>Microsoft Office PowerPoint</Application>
  <PresentationFormat>Custom</PresentationFormat>
  <Paragraphs>45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Comic Sans Bold</vt:lpstr>
      <vt:lpstr>Poppins Semi-Bold</vt:lpstr>
      <vt:lpstr>Poppins</vt:lpstr>
      <vt:lpstr>Poppins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Illustration Startup Pricing Plan Presentation </dc:title>
  <cp:lastModifiedBy>Kevin Petrasave</cp:lastModifiedBy>
  <cp:revision>5</cp:revision>
  <dcterms:created xsi:type="dcterms:W3CDTF">2006-08-16T00:00:00Z</dcterms:created>
  <dcterms:modified xsi:type="dcterms:W3CDTF">2024-04-07T14:18:54Z</dcterms:modified>
  <dc:identifier>DAGBRP3BBU4</dc:identifier>
</cp:coreProperties>
</file>